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259" r:id="rId4"/>
    <p:sldId id="256" r:id="rId5"/>
    <p:sldId id="260" r:id="rId6"/>
    <p:sldId id="257" r:id="rId7"/>
    <p:sldId id="261" r:id="rId8"/>
    <p:sldId id="258" r:id="rId9"/>
    <p:sldId id="262" r:id="rId11"/>
    <p:sldId id="291" r:id="rId12"/>
    <p:sldId id="263" r:id="rId13"/>
    <p:sldId id="283" r:id="rId14"/>
    <p:sldId id="284" r:id="rId15"/>
    <p:sldId id="285" r:id="rId16"/>
    <p:sldId id="286" r:id="rId17"/>
    <p:sldId id="287" r:id="rId18"/>
    <p:sldId id="289" r:id="rId19"/>
    <p:sldId id="264" r:id="rId20"/>
    <p:sldId id="281" r:id="rId21"/>
    <p:sldId id="280" r:id="rId22"/>
    <p:sldId id="26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15384B7-1B90-4B00-95C3-7F677D5A90D9}">
          <p14:sldIdLst>
            <p14:sldId id="259"/>
            <p14:sldId id="256"/>
            <p14:sldId id="260"/>
            <p14:sldId id="257"/>
            <p14:sldId id="261"/>
            <p14:sldId id="258"/>
            <p14:sldId id="262"/>
            <p14:sldId id="291"/>
            <p14:sldId id="263"/>
            <p14:sldId id="283"/>
            <p14:sldId id="284"/>
            <p14:sldId id="285"/>
            <p14:sldId id="286"/>
            <p14:sldId id="287"/>
            <p14:sldId id="289"/>
            <p14:sldId id="264"/>
            <p14:sldId id="281"/>
            <p14:sldId id="280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4437D6"/>
    <a:srgbClr val="21FFB9"/>
    <a:srgbClr val="E22B65"/>
    <a:srgbClr val="BDF1BB"/>
    <a:srgbClr val="66FFFF"/>
    <a:srgbClr val="66FFCC"/>
    <a:srgbClr val="D1C0B7"/>
    <a:srgbClr val="81B6C0"/>
    <a:srgbClr val="A25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581" y="389"/>
      </p:cViewPr>
      <p:guideLst>
        <p:guide orient="horz" pos="211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Partnet</a:t>
            </a:r>
            <a:r>
              <a:rPr lang="zh-CN" altLang="en-US"/>
              <a:t>：主管，分配有挑战型的工作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心猿意马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胸怀大志（</a:t>
            </a:r>
            <a:r>
              <a:rPr lang="en-US" altLang="zh-CN"/>
              <a:t>ORK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2. 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一张真实的评测报告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Partnet: PMO + PD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适合成熟业务的维护和有条不紊的迭代场景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Partnet</a:t>
            </a:r>
            <a:r>
              <a:rPr lang="zh-CN" altLang="en-US"/>
              <a:t>：主管，分配有挑战型的工作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Partnet</a:t>
            </a:r>
            <a:r>
              <a:rPr lang="zh-CN" altLang="en-US"/>
              <a:t>：主管，分配有挑战型的工作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Partnet</a:t>
            </a:r>
            <a:r>
              <a:rPr lang="zh-CN" altLang="en-US"/>
              <a:t>：主管，分配有挑战型的工作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Partnet</a:t>
            </a:r>
            <a:r>
              <a:rPr lang="zh-CN" altLang="en-US"/>
              <a:t>：主管，分配有挑战型的工作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CC8A8-3579-4759-95E1-DC5F2FF2C3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1041D-988B-4C0C-897E-3959D73A478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5.png"/><Relationship Id="rId2" Type="http://schemas.openxmlformats.org/officeDocument/2006/relationships/image" Target="../media/image1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jpeg"/><Relationship Id="rId7" Type="http://schemas.openxmlformats.org/officeDocument/2006/relationships/image" Target="../media/image5.svg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8.png"/><Relationship Id="rId3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-2794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268" y="1499195"/>
            <a:ext cx="12192000" cy="4003040"/>
          </a:xfrm>
          <a:prstGeom prst="rect">
            <a:avLst/>
          </a:prstGeom>
          <a:solidFill>
            <a:srgbClr val="BDA39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31661" y="1628507"/>
            <a:ext cx="313419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115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88525" y="3245396"/>
            <a:ext cx="29546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dirty="0">
              <a:solidFill>
                <a:srgbClr val="2F2218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20720" y="1940560"/>
            <a:ext cx="0" cy="1304836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422640" y="3418840"/>
            <a:ext cx="0" cy="1026885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094990" y="341884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65852" y="4645779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分享人：谷天</a:t>
            </a:r>
            <a:endParaRPr lang="zh-CN" altLang="en-US" sz="24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8350" y="233375"/>
            <a:ext cx="272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循规蹈矩者</a:t>
            </a:r>
            <a:endParaRPr lang="zh-CN" altLang="en-US" sz="40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1047750"/>
            <a:ext cx="6256020" cy="1437005"/>
          </a:xfrm>
          <a:prstGeom prst="rect">
            <a:avLst/>
          </a:prstGeom>
          <a:solidFill>
            <a:srgbClr val="D1C0B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像专业人士一样学习规则，这样你就可以像艺术家一样打破规则。</a:t>
            </a:r>
            <a:endParaRPr lang="zh-CN" altLang="en-US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  <a:p>
            <a:pPr algn="l"/>
            <a:r>
              <a:rPr lang="zh-CN" altLang="en-US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                          — 巴勃罗</a:t>
            </a:r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·</a:t>
            </a:r>
            <a:r>
              <a:rPr lang="zh-CN" altLang="en-US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毕加索</a:t>
            </a:r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(Pablo Picasso)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6055" y="3599815"/>
            <a:ext cx="5911850" cy="2600325"/>
            <a:chOff x="293" y="5669"/>
            <a:chExt cx="9310" cy="4095"/>
          </a:xfrm>
        </p:grpSpPr>
        <p:pic>
          <p:nvPicPr>
            <p:cNvPr id="31" name="图片 30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93" y="5669"/>
              <a:ext cx="811" cy="1089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718" y="6228"/>
              <a:ext cx="8885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希望有人明确给出该做什么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会为了遵守规则或维持现状而放弃自己的判断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solidFill>
                    <a:srgbClr val="C00000"/>
                  </a:solidFill>
                  <a:latin typeface="楷体" charset="0"/>
                  <a:ea typeface="楷体" charset="0"/>
                </a:rPr>
                <a:t>努力工作</a:t>
              </a:r>
              <a:r>
                <a:rPr lang="zh-CN" altLang="en-US" sz="2000">
                  <a:latin typeface="楷体" charset="0"/>
                  <a:ea typeface="楷体" charset="0"/>
                </a:rPr>
                <a:t>以维持生活的稳定和可预测性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喜欢做“</a:t>
              </a:r>
              <a:r>
                <a:rPr lang="zh-CN" altLang="en-US" sz="2000">
                  <a:solidFill>
                    <a:srgbClr val="C00000"/>
                  </a:solidFill>
                  <a:latin typeface="楷体" charset="0"/>
                  <a:ea typeface="楷体" charset="0"/>
                </a:rPr>
                <a:t>正确的事</a:t>
              </a:r>
              <a:r>
                <a:rPr lang="zh-CN" altLang="en-US" sz="2000">
                  <a:latin typeface="楷体" charset="0"/>
                  <a:ea typeface="楷体" charset="0"/>
                </a:rPr>
                <a:t>”（上级关心的事）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往往认为事物非黑即白，不能接受自己</a:t>
              </a:r>
              <a:r>
                <a:rPr lang="en-US" altLang="zh-CN" sz="2000">
                  <a:latin typeface="楷体" charset="0"/>
                  <a:ea typeface="楷体" charset="0"/>
                </a:rPr>
                <a:t>/</a:t>
              </a:r>
              <a:r>
                <a:rPr lang="zh-CN" altLang="en-US" sz="2000">
                  <a:latin typeface="楷体" charset="0"/>
                  <a:ea typeface="楷体" charset="0"/>
                </a:rPr>
                <a:t>旁人打破“规则”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避免杂乱无章和不确定性</a:t>
              </a: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15990" y="3599815"/>
            <a:ext cx="5200015" cy="1678940"/>
            <a:chOff x="9945" y="5669"/>
            <a:chExt cx="8189" cy="2644"/>
          </a:xfrm>
        </p:grpSpPr>
        <p:pic>
          <p:nvPicPr>
            <p:cNvPr id="35" name="图片 34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945" y="5669"/>
              <a:ext cx="811" cy="1089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0336" y="6231"/>
              <a:ext cx="7798" cy="2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往往非常值得信赖，富有责任感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忠诚，体贴，考虑周到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有很强的责任感和是非观（价值观</a:t>
              </a:r>
              <a:r>
                <a:rPr lang="en-US" altLang="zh-CN" sz="2000">
                  <a:latin typeface="楷体" charset="0"/>
                  <a:ea typeface="楷体" charset="0"/>
                </a:rPr>
                <a:t>/HR</a:t>
              </a:r>
              <a:r>
                <a:rPr lang="zh-CN" altLang="en-US" sz="2000">
                  <a:latin typeface="楷体" charset="0"/>
                  <a:ea typeface="楷体" charset="0"/>
                </a:rPr>
                <a:t>）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在服从大局情景下，有一定的牺牲精神</a:t>
              </a: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6917690" y="1061720"/>
            <a:ext cx="5107305" cy="1437005"/>
          </a:xfrm>
          <a:prstGeom prst="roundRect">
            <a:avLst/>
          </a:prstGeom>
          <a:solidFill>
            <a:srgbClr val="CCCCCC">
              <a:alpha val="55000"/>
            </a:srgbClr>
          </a:solidFill>
          <a:ln>
            <a:solidFill>
              <a:schemeClr val="accent1">
                <a:lumMod val="60000"/>
                <a:lumOff val="40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策略（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重塑观念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sym typeface="+mn-ea"/>
              </a:rPr>
              <a:t>、采取行动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、寻找伙伴）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359650" y="1516380"/>
            <a:ext cx="43827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敢于打破规则</a:t>
            </a:r>
            <a:r>
              <a:rPr lang="en-US" altLang="zh-CN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+</a:t>
            </a:r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人生没有对错只有经验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停止攀比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问题：谁是最佳合作伙伴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8290" y="2821305"/>
            <a:ext cx="6255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latin typeface="楷体" charset="0"/>
                <a:ea typeface="楷体" charset="0"/>
              </a:rPr>
              <a:t>过度恐惧权威，通常对打破规则或做“不被允许”的事表现出超乎寻常的厌恶</a:t>
            </a:r>
            <a:endParaRPr lang="zh-CN" altLang="en-US" sz="2400">
              <a:latin typeface="楷体" charset="0"/>
              <a:ea typeface="楷体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8350" y="233375"/>
            <a:ext cx="1706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讨好者</a:t>
            </a:r>
            <a:endParaRPr lang="zh-CN" altLang="en-US" sz="40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1047750"/>
            <a:ext cx="6256020" cy="1437005"/>
          </a:xfrm>
          <a:prstGeom prst="rect">
            <a:avLst/>
          </a:prstGeom>
          <a:solidFill>
            <a:srgbClr val="D1C0B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如果你知道旁人其实很少在意你，可能你就不会担心他们怎么看你了。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  <a:p>
            <a:pPr algn="l"/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                           ——奥林·米勒（Olin Miller）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6055" y="3599815"/>
            <a:ext cx="5293995" cy="2292985"/>
            <a:chOff x="293" y="5669"/>
            <a:chExt cx="8337" cy="3611"/>
          </a:xfrm>
        </p:grpSpPr>
        <p:pic>
          <p:nvPicPr>
            <p:cNvPr id="31" name="图片 30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93" y="5669"/>
              <a:ext cx="811" cy="1089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718" y="6228"/>
              <a:ext cx="7912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很难对人说出</a:t>
              </a:r>
              <a:r>
                <a:rPr lang="zh-CN" altLang="en-US" sz="2000">
                  <a:solidFill>
                    <a:srgbClr val="C00000"/>
                  </a:solidFill>
                  <a:latin typeface="楷体" charset="0"/>
                  <a:ea typeface="楷体" charset="0"/>
                </a:rPr>
                <a:t>“不”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过度害怕自己在人前出丑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太关心别人的想法，最终导致失去自我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不愿与众人的意见或常识相左，隐藏或改变自己的看法来求同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感觉内心压抑和委屈求全</a:t>
              </a: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15990" y="3599815"/>
            <a:ext cx="5542915" cy="1063625"/>
            <a:chOff x="9945" y="5669"/>
            <a:chExt cx="8729" cy="1675"/>
          </a:xfrm>
        </p:grpSpPr>
        <p:pic>
          <p:nvPicPr>
            <p:cNvPr id="35" name="图片 34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945" y="5669"/>
              <a:ext cx="811" cy="1089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0336" y="6231"/>
              <a:ext cx="833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通常能得到人们的喜欢，给人们带去欢笑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为人着想，慷慨大方，是优秀的团队合作者</a:t>
              </a: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6917690" y="1061720"/>
            <a:ext cx="5107305" cy="1437005"/>
          </a:xfrm>
          <a:prstGeom prst="roundRect">
            <a:avLst/>
          </a:prstGeom>
          <a:solidFill>
            <a:srgbClr val="CCCCCC">
              <a:alpha val="55000"/>
            </a:srgbClr>
          </a:solidFill>
          <a:ln>
            <a:solidFill>
              <a:schemeClr val="accent1">
                <a:lumMod val="60000"/>
                <a:lumOff val="40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策略（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重塑观念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sym typeface="+mn-ea"/>
              </a:rPr>
              <a:t>、采取行动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、寻找伙伴）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359650" y="1516380"/>
            <a:ext cx="43827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胸怀大志</a:t>
            </a:r>
            <a:r>
              <a:rPr lang="en-US" altLang="zh-CN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+</a:t>
            </a:r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放下虚幻的平衡为理想而生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停止攀比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问题：谁是最佳合作伙伴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8290" y="2821305"/>
            <a:ext cx="6255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latin typeface="楷体" charset="0"/>
                <a:ea typeface="楷体" charset="0"/>
              </a:rPr>
              <a:t>天性驱使讨好者寻求他人的认可，害怕使人失望，特别在意他人的看法</a:t>
            </a:r>
            <a:endParaRPr lang="zh-CN" altLang="en-US" sz="2400">
              <a:latin typeface="楷体" charset="0"/>
              <a:ea typeface="楷体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8350" y="233375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被排斥者</a:t>
            </a:r>
            <a:endParaRPr lang="zh-CN" altLang="en-US" sz="40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760" y="1047750"/>
            <a:ext cx="6432550" cy="1437005"/>
          </a:xfrm>
          <a:prstGeom prst="rect">
            <a:avLst/>
          </a:prstGeom>
          <a:solidFill>
            <a:srgbClr val="D1C0B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我最擅长的事就是走开，被拒教会你如何拒绝。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  <a:p>
            <a:pPr algn="l"/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              — 珍妮特·温特森（Jeanette Winterson）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31140" y="4040505"/>
            <a:ext cx="5293995" cy="2600325"/>
            <a:chOff x="293" y="5669"/>
            <a:chExt cx="8337" cy="4095"/>
          </a:xfrm>
        </p:grpSpPr>
        <p:pic>
          <p:nvPicPr>
            <p:cNvPr id="31" name="图片 30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93" y="5669"/>
              <a:ext cx="811" cy="1089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718" y="6228"/>
              <a:ext cx="7912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对他人很难有信任感和依赖感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有向世界“证明”自己的欲望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对任何潜在的拒绝都很敏感，容易产生被排斥的感觉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更相信自己，喜欢独立完成工作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会比较自私、自恋，希望所有事物都按照自己的意志行事</a:t>
              </a: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61075" y="4040505"/>
            <a:ext cx="5916930" cy="2294890"/>
            <a:chOff x="9945" y="5669"/>
            <a:chExt cx="9318" cy="3614"/>
          </a:xfrm>
        </p:grpSpPr>
        <p:pic>
          <p:nvPicPr>
            <p:cNvPr id="35" name="图片 34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945" y="5669"/>
              <a:ext cx="811" cy="1089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0336" y="6231"/>
              <a:ext cx="8927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积极向上，容易取得成功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往往具有坚持不懈的精神，愿意承担风险，不太容易因失败而气馁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通常能够成为一个非常高效的管理者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不怕冒险，喜欢尝试新事物，或跳出固有的思维模式</a:t>
              </a: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6917690" y="1061720"/>
            <a:ext cx="5107305" cy="1437005"/>
          </a:xfrm>
          <a:prstGeom prst="roundRect">
            <a:avLst/>
          </a:prstGeom>
          <a:solidFill>
            <a:srgbClr val="CCCCCC">
              <a:alpha val="55000"/>
            </a:srgbClr>
          </a:solidFill>
          <a:ln>
            <a:solidFill>
              <a:schemeClr val="accent1">
                <a:lumMod val="60000"/>
                <a:lumOff val="40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策略（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重塑观念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sym typeface="+mn-ea"/>
              </a:rPr>
              <a:t>、采取行动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、寻找伙伴）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359650" y="1516380"/>
            <a:ext cx="38747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接受诚实的反馈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找到你真正的朋友</a:t>
            </a:r>
            <a:r>
              <a:rPr lang="en-US" altLang="zh-CN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+</a:t>
            </a:r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保持自我激励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问题：谁是最佳合作伙伴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8290" y="2821305"/>
            <a:ext cx="6255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latin typeface="楷体" charset="0"/>
                <a:ea typeface="楷体" charset="0"/>
              </a:rPr>
              <a:t>典型的粗野的个人主义者，无法摆脱对被拒的恐惧，或者不敢相信别人—这种恐惧往往表现为在自己可能遭拒之前就先拒绝别人</a:t>
            </a:r>
            <a:endParaRPr lang="zh-CN" altLang="en-US" sz="2400">
              <a:latin typeface="楷体" charset="0"/>
              <a:ea typeface="楷体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8350" y="233375"/>
            <a:ext cx="272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自我怀疑者</a:t>
            </a:r>
            <a:endParaRPr lang="zh-CN" altLang="en-US" sz="40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760" y="1047750"/>
            <a:ext cx="6432550" cy="1437005"/>
          </a:xfrm>
          <a:prstGeom prst="rect">
            <a:avLst/>
          </a:prstGeom>
          <a:solidFill>
            <a:srgbClr val="D1C0B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一旦怀疑自己是不是能飞，你就永远都飞不起来了。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  <a:p>
            <a:pPr algn="l"/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                   —詹姆斯·马修·巴利（J. M. Barrie）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31775" y="3839210"/>
            <a:ext cx="5293995" cy="2600325"/>
            <a:chOff x="293" y="5669"/>
            <a:chExt cx="8337" cy="4095"/>
          </a:xfrm>
        </p:grpSpPr>
        <p:pic>
          <p:nvPicPr>
            <p:cNvPr id="31" name="图片 30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93" y="5669"/>
              <a:ext cx="811" cy="1089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718" y="6228"/>
              <a:ext cx="7912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深深怀疑自己的能力，否定自己价值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喜欢对自己或他人吹毛求疵（尖酸刻薄）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无法克制自己的嫉妒心理，尤其是对那些正在做他们想做的事情的人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渴望他人给予</a:t>
              </a:r>
              <a:r>
                <a:rPr lang="zh-CN" altLang="en-US" sz="2000">
                  <a:solidFill>
                    <a:srgbClr val="C00000"/>
                  </a:solidFill>
                  <a:latin typeface="楷体" charset="0"/>
                  <a:ea typeface="楷体" charset="0"/>
                </a:rPr>
                <a:t>持续的</a:t>
              </a:r>
              <a:r>
                <a:rPr lang="zh-CN" altLang="en-US" sz="2000">
                  <a:latin typeface="楷体" charset="0"/>
                  <a:ea typeface="楷体" charset="0"/>
                </a:rPr>
                <a:t>肯定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讨厌公开演讲或任何形式的公众关注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时常感到自己不够格或“不够好”</a:t>
              </a: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61710" y="3839210"/>
            <a:ext cx="5916930" cy="1678940"/>
            <a:chOff x="9945" y="5669"/>
            <a:chExt cx="9318" cy="2644"/>
          </a:xfrm>
        </p:grpSpPr>
        <p:pic>
          <p:nvPicPr>
            <p:cNvPr id="35" name="图片 34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945" y="5669"/>
              <a:ext cx="811" cy="1089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0336" y="6231"/>
              <a:ext cx="8927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谦卑，不爱炫耀，不自大，不虚夸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通常是一名特别努力的员工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善良谦逊，富有同情心，是一个很棒的倾听者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6917690" y="1061720"/>
            <a:ext cx="5107305" cy="1437005"/>
          </a:xfrm>
          <a:prstGeom prst="roundRect">
            <a:avLst/>
          </a:prstGeom>
          <a:solidFill>
            <a:srgbClr val="CCCCCC">
              <a:alpha val="55000"/>
            </a:srgbClr>
          </a:solidFill>
          <a:ln>
            <a:solidFill>
              <a:schemeClr val="accent1">
                <a:lumMod val="60000"/>
                <a:lumOff val="40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策略（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重塑观念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sym typeface="+mn-ea"/>
              </a:rPr>
              <a:t>、采取行动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、寻找伙伴）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05320" y="1516380"/>
            <a:ext cx="48907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永远做自己的主人</a:t>
            </a:r>
            <a:r>
              <a:rPr lang="en-US" altLang="zh-CN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+</a:t>
            </a:r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人生没有对错只有经验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+</a:t>
            </a:r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只管向前进        停止攀比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问题：谁是最佳合作伙伴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8290" y="2821305"/>
            <a:ext cx="6255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latin typeface="楷体" charset="0"/>
                <a:ea typeface="楷体" charset="0"/>
              </a:rPr>
              <a:t>最担心自己不具备足够的能力，常常表现为极度缺乏安全感，害怕自己不够好</a:t>
            </a:r>
            <a:endParaRPr lang="zh-CN" altLang="en-US" sz="2400">
              <a:latin typeface="楷体" charset="0"/>
              <a:ea typeface="楷体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8350" y="233375"/>
            <a:ext cx="272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爱找借口者</a:t>
            </a:r>
            <a:endParaRPr lang="zh-CN" altLang="en-US" sz="40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760" y="1047750"/>
            <a:ext cx="6432550" cy="1437005"/>
          </a:xfrm>
          <a:prstGeom prst="rect">
            <a:avLst/>
          </a:prstGeom>
          <a:solidFill>
            <a:srgbClr val="D1C0B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失败比找借口更容易通向成功。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  <a:p>
            <a:pPr algn="l"/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             — 约翰·麦克斯韦尔（John C. Maxwell）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31775" y="3839210"/>
            <a:ext cx="5293995" cy="2600325"/>
            <a:chOff x="293" y="5669"/>
            <a:chExt cx="8337" cy="4095"/>
          </a:xfrm>
        </p:grpSpPr>
        <p:pic>
          <p:nvPicPr>
            <p:cNvPr id="31" name="图片 30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93" y="5669"/>
              <a:ext cx="811" cy="1089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718" y="6228"/>
              <a:ext cx="7912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深深怀疑自己的能力，否定自己价值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喜欢对自己或他人吹毛求疵（尖酸刻薄）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无法克制自己的嫉妒心理，尤其是对那些正在做他们想做的事情的人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渴望他人给予</a:t>
              </a:r>
              <a:r>
                <a:rPr lang="zh-CN" altLang="en-US" sz="2000">
                  <a:solidFill>
                    <a:srgbClr val="C00000"/>
                  </a:solidFill>
                  <a:latin typeface="楷体" charset="0"/>
                  <a:ea typeface="楷体" charset="0"/>
                </a:rPr>
                <a:t>持续的</a:t>
              </a:r>
              <a:r>
                <a:rPr lang="zh-CN" altLang="en-US" sz="2000">
                  <a:latin typeface="楷体" charset="0"/>
                  <a:ea typeface="楷体" charset="0"/>
                </a:rPr>
                <a:t>肯定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讨厌公开演讲或任何形式的公众关注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时常感到自己不够格或“不够好”</a:t>
              </a: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61710" y="3839210"/>
            <a:ext cx="5916930" cy="1678940"/>
            <a:chOff x="9945" y="5669"/>
            <a:chExt cx="9318" cy="2644"/>
          </a:xfrm>
        </p:grpSpPr>
        <p:pic>
          <p:nvPicPr>
            <p:cNvPr id="35" name="图片 34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945" y="5669"/>
              <a:ext cx="811" cy="1089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0336" y="6231"/>
              <a:ext cx="8927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谦卑，不爱炫耀，不自大，不虚夸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通常是一名特别努力的员工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善良谦逊，富有同情心，是一个很棒的倾听者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6917690" y="1061720"/>
            <a:ext cx="5107305" cy="1437005"/>
          </a:xfrm>
          <a:prstGeom prst="roundRect">
            <a:avLst/>
          </a:prstGeom>
          <a:solidFill>
            <a:srgbClr val="CCCCCC">
              <a:alpha val="55000"/>
            </a:srgbClr>
          </a:solidFill>
          <a:ln>
            <a:solidFill>
              <a:schemeClr val="accent1">
                <a:lumMod val="60000"/>
                <a:lumOff val="40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策略（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重塑观念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sym typeface="+mn-ea"/>
              </a:rPr>
              <a:t>、采取行动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、寻找伙伴）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05320" y="1516380"/>
            <a:ext cx="48907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永远做自己的主人</a:t>
            </a:r>
            <a:r>
              <a:rPr lang="en-US" altLang="zh-CN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+</a:t>
            </a:r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人生没有对错只有经验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+</a:t>
            </a:r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只管向前进        停止攀比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问题：谁是最佳合作伙伴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8290" y="2821305"/>
            <a:ext cx="6255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latin typeface="楷体" charset="0"/>
                <a:ea typeface="楷体" charset="0"/>
              </a:rPr>
              <a:t>为承担责任的恐惧所困，通常表现为害怕追究责任，或者害怕遭到指责</a:t>
            </a:r>
            <a:endParaRPr lang="zh-CN" altLang="en-US" sz="2400">
              <a:latin typeface="楷体" charset="0"/>
              <a:ea typeface="楷体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8350" y="233375"/>
            <a:ext cx="272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悲观主义者</a:t>
            </a:r>
            <a:endParaRPr lang="zh-CN" altLang="en-US" sz="40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760" y="1047750"/>
            <a:ext cx="6432550" cy="1437005"/>
          </a:xfrm>
          <a:prstGeom prst="rect">
            <a:avLst/>
          </a:prstGeom>
          <a:solidFill>
            <a:srgbClr val="D1C0B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你只是你自己想象力的受害者。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  <a:p>
            <a:pPr algn="l"/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             — 香农·L. 奥尔德（Shannon L. Alder）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31775" y="3839210"/>
            <a:ext cx="5293995" cy="2600325"/>
            <a:chOff x="293" y="5669"/>
            <a:chExt cx="8337" cy="4095"/>
          </a:xfrm>
        </p:grpSpPr>
        <p:pic>
          <p:nvPicPr>
            <p:cNvPr id="31" name="图片 30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93" y="5669"/>
              <a:ext cx="811" cy="1089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718" y="6228"/>
              <a:ext cx="7912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华文楷体" panose="02010600040101010101" charset="-122"/>
                  <a:ea typeface="华文楷体" panose="02010600040101010101" charset="-122"/>
                </a:rPr>
                <a:t>常常难以摆脱过去失败的阴影</a:t>
              </a:r>
              <a:endParaRPr lang="zh-CN" altLang="en-US" sz="200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华文楷体" panose="02010600040101010101" charset="-122"/>
                  <a:ea typeface="华文楷体" panose="02010600040101010101" charset="-122"/>
                </a:rPr>
                <a:t>把困难看作停止的标志</a:t>
              </a:r>
              <a:endParaRPr lang="zh-CN" altLang="en-US" sz="200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华文楷体" panose="02010600040101010101" charset="-122"/>
                  <a:ea typeface="华文楷体" panose="02010600040101010101" charset="-122"/>
                </a:rPr>
                <a:t>倾向于认为自己比大多数人都要悲惨</a:t>
              </a:r>
              <a:endParaRPr lang="zh-CN" altLang="en-US" sz="200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华文楷体" panose="02010600040101010101" charset="-122"/>
                  <a:ea typeface="华文楷体" panose="02010600040101010101" charset="-122"/>
                </a:rPr>
                <a:t>经常觉得那些他们无法控制的外在环境阻碍了他们实现自己的目标</a:t>
              </a:r>
              <a:endParaRPr lang="zh-CN" altLang="en-US" sz="200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华文楷体" panose="02010600040101010101" charset="-122"/>
                  <a:ea typeface="华文楷体" panose="02010600040101010101" charset="-122"/>
                </a:rPr>
                <a:t>对批评和困难很敏感</a:t>
              </a:r>
              <a:endParaRPr lang="zh-CN" altLang="en-US" sz="200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华文楷体" panose="02010600040101010101" charset="-122"/>
                  <a:ea typeface="华文楷体" panose="02010600040101010101" charset="-122"/>
                </a:rPr>
                <a:t>面对困难缺少毅力，常常会放弃</a:t>
              </a:r>
              <a:endParaRPr lang="zh-CN" altLang="en-US" sz="20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61710" y="3839210"/>
            <a:ext cx="5916930" cy="1371600"/>
            <a:chOff x="9945" y="5669"/>
            <a:chExt cx="9318" cy="2160"/>
          </a:xfrm>
        </p:grpSpPr>
        <p:pic>
          <p:nvPicPr>
            <p:cNvPr id="35" name="图片 34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945" y="5669"/>
              <a:ext cx="811" cy="1089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0336" y="6231"/>
              <a:ext cx="892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华文楷体" panose="02010600040101010101" charset="-122"/>
                  <a:ea typeface="华文楷体" panose="02010600040101010101" charset="-122"/>
                </a:rPr>
                <a:t>生性敏感，心胸宽广</a:t>
              </a:r>
              <a:endParaRPr lang="zh-CN" altLang="en-US" sz="200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华文楷体" panose="02010600040101010101" charset="-122"/>
                  <a:ea typeface="华文楷体" panose="02010600040101010101" charset="-122"/>
                </a:rPr>
                <a:t>往往乐于助人，富有同情心</a:t>
              </a:r>
              <a:endParaRPr lang="zh-CN" altLang="en-US" sz="2000">
                <a:latin typeface="华文楷体" panose="02010600040101010101" charset="-122"/>
                <a:ea typeface="华文楷体" panose="02010600040101010101" charset="-122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华文楷体" panose="02010600040101010101" charset="-122"/>
                  <a:ea typeface="华文楷体" panose="02010600040101010101" charset="-122"/>
                </a:rPr>
                <a:t>有很强的怜悯心，经常是一个很好的倾听者</a:t>
              </a:r>
              <a:endParaRPr lang="zh-CN" altLang="en-US" sz="2000"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6917690" y="1061720"/>
            <a:ext cx="5107305" cy="1437005"/>
          </a:xfrm>
          <a:prstGeom prst="roundRect">
            <a:avLst/>
          </a:prstGeom>
          <a:solidFill>
            <a:srgbClr val="CCCCCC">
              <a:alpha val="55000"/>
            </a:srgbClr>
          </a:solidFill>
          <a:ln>
            <a:solidFill>
              <a:schemeClr val="accent1">
                <a:lumMod val="60000"/>
                <a:lumOff val="40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策略（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重塑观念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、采取行动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、寻找伙伴）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05320" y="1516380"/>
            <a:ext cx="48907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永远做自己的主人</a:t>
            </a:r>
            <a:r>
              <a:rPr lang="en-US" altLang="zh-CN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+</a:t>
            </a:r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人生没有对错只有经验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+</a:t>
            </a:r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只管向前进        消灭借口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问题：谁是最佳合作伙伴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8290" y="2821305"/>
            <a:ext cx="6255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为承担责任的恐惧所困，通常表现为害怕追究责任，或者害怕遭到指责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1967696"/>
            <a:ext cx="12191987" cy="3067291"/>
          </a:xfrm>
          <a:prstGeom prst="rect">
            <a:avLst/>
          </a:prstGeom>
          <a:solidFill>
            <a:srgbClr val="BDA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15342" y="1967696"/>
            <a:ext cx="3935392" cy="3067291"/>
          </a:xfrm>
          <a:prstGeom prst="rect">
            <a:avLst/>
          </a:prstGeom>
          <a:blipFill dpi="0" rotWithShape="1">
            <a:blip r:embed="rId1"/>
            <a:srcRect/>
            <a:tile tx="-2222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95993" y="1967696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个人感悟</a:t>
            </a:r>
            <a:endParaRPr lang="zh-CN" altLang="en-US" sz="1000" dirty="0">
              <a:solidFill>
                <a:srgbClr val="A00E35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96000" y="3040837"/>
            <a:ext cx="5219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A00E3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>
                <a:solidFill>
                  <a:srgbClr val="A00E3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urna</a:t>
            </a:r>
            <a:r>
              <a:rPr lang="en-US" altLang="zh-CN" dirty="0">
                <a:solidFill>
                  <a:srgbClr val="A00E3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.</a:t>
            </a:r>
            <a:endParaRPr lang="en-US" altLang="zh-CN" dirty="0">
              <a:solidFill>
                <a:srgbClr val="A00E35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zh-CN" altLang="en-US" dirty="0">
              <a:solidFill>
                <a:srgbClr val="A00E35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-1" y="1574157"/>
            <a:ext cx="6667019" cy="0"/>
          </a:xfrm>
          <a:prstGeom prst="line">
            <a:avLst/>
          </a:prstGeom>
          <a:ln w="25400">
            <a:solidFill>
              <a:srgbClr val="A256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524968" y="5523053"/>
            <a:ext cx="6667019" cy="0"/>
          </a:xfrm>
          <a:prstGeom prst="line">
            <a:avLst/>
          </a:prstGeom>
          <a:ln w="25400">
            <a:solidFill>
              <a:srgbClr val="A256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0" y="1498173"/>
            <a:ext cx="6667018" cy="145369"/>
          </a:xfrm>
          <a:prstGeom prst="rect">
            <a:avLst/>
          </a:prstGeom>
          <a:solidFill>
            <a:srgbClr val="A25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524968" y="5450368"/>
            <a:ext cx="6667018" cy="145369"/>
          </a:xfrm>
          <a:prstGeom prst="rect">
            <a:avLst/>
          </a:prstGeom>
          <a:solidFill>
            <a:srgbClr val="A25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39495" y="1067435"/>
            <a:ext cx="26162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17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岁 高中退学到荷兰做交换生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（未获取高中学位）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9178" y="2921635"/>
            <a:ext cx="2616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20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岁结婚，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23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岁离婚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（人生最大一次挫折）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6305" y="4373880"/>
            <a:ext cx="2862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接近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3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年时间抑郁症治疗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0255" y="5609590"/>
            <a:ext cx="3154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25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岁考上大学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（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8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个月后从法学院退学）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00378" y="1067435"/>
            <a:ext cx="2745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30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岁应聘水疗中心经理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（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2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年后失败）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95908" y="2522220"/>
            <a:ext cx="3154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33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岁全职太太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（创立鲁斯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·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苏库普全媒体）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71523" y="4065905"/>
            <a:ext cx="2203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35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岁初步实现目标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84770" y="5609590"/>
            <a:ext cx="3576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40+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岁 《带着恐惧前行……》</a:t>
            </a:r>
            <a:endParaRPr lang="zh-CN" altLang="en-US" sz="2000">
              <a:solidFill>
                <a:schemeClr val="accent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11" name="直接箭头连接符 10"/>
          <p:cNvCxnSpPr>
            <a:stCxn id="3" idx="2"/>
          </p:cNvCxnSpPr>
          <p:nvPr/>
        </p:nvCxnSpPr>
        <p:spPr>
          <a:xfrm>
            <a:off x="2347595" y="2082165"/>
            <a:ext cx="0" cy="84137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2"/>
            <a:endCxn id="5" idx="0"/>
          </p:cNvCxnSpPr>
          <p:nvPr/>
        </p:nvCxnSpPr>
        <p:spPr>
          <a:xfrm flipH="1">
            <a:off x="2347595" y="3628390"/>
            <a:ext cx="635" cy="74549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>
          <a:xfrm>
            <a:off x="2347595" y="4772660"/>
            <a:ext cx="0" cy="83693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6" idx="3"/>
            <a:endCxn id="7" idx="1"/>
          </p:cNvCxnSpPr>
          <p:nvPr/>
        </p:nvCxnSpPr>
        <p:spPr>
          <a:xfrm flipV="1">
            <a:off x="3924935" y="1421130"/>
            <a:ext cx="4175760" cy="4542155"/>
          </a:xfrm>
          <a:prstGeom prst="bentConnector3">
            <a:avLst>
              <a:gd name="adj1" fmla="val 50000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2"/>
            <a:endCxn id="8" idx="0"/>
          </p:cNvCxnSpPr>
          <p:nvPr/>
        </p:nvCxnSpPr>
        <p:spPr>
          <a:xfrm>
            <a:off x="9473565" y="1774190"/>
            <a:ext cx="0" cy="74803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2"/>
            <a:endCxn id="9" idx="0"/>
          </p:cNvCxnSpPr>
          <p:nvPr/>
        </p:nvCxnSpPr>
        <p:spPr>
          <a:xfrm>
            <a:off x="9473565" y="3228975"/>
            <a:ext cx="0" cy="83693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9" idx="2"/>
            <a:endCxn id="10" idx="0"/>
          </p:cNvCxnSpPr>
          <p:nvPr/>
        </p:nvCxnSpPr>
        <p:spPr>
          <a:xfrm>
            <a:off x="9473565" y="4772660"/>
            <a:ext cx="0" cy="83693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88350" y="233375"/>
            <a:ext cx="3738880" cy="70675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作者的跌宕人生</a:t>
            </a:r>
            <a:endParaRPr lang="zh-CN" altLang="en-US" sz="40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513705" y="3067050"/>
            <a:ext cx="998220" cy="99885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人生转折点</a:t>
            </a:r>
            <a:endParaRPr lang="zh-CN" altLang="en-US" b="1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288350" y="233375"/>
            <a:ext cx="1198880" cy="70675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感悟</a:t>
            </a:r>
            <a:endParaRPr lang="zh-CN" altLang="en-US" sz="40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7670" y="940435"/>
            <a:ext cx="2926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勇气法则：胸怀大志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&gt; OKR &lt;</a:t>
            </a:r>
            <a:endParaRPr lang="en-US" altLang="zh-CN" sz="2400">
              <a:solidFill>
                <a:schemeClr val="accent5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3910" y="1896745"/>
            <a:ext cx="50698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勇气法则：人生没有对错，只有经验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&gt;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创新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 &lt;</a:t>
            </a:r>
            <a:endParaRPr lang="en-US" altLang="zh-CN" sz="2400">
              <a:solidFill>
                <a:schemeClr val="accent5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4470" y="3013710"/>
            <a:ext cx="5669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勇气法则：放下虚幻的平衡，为理想而生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&gt;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专注力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 &lt;</a:t>
            </a:r>
            <a:endParaRPr lang="en-US" altLang="zh-CN" sz="2400">
              <a:solidFill>
                <a:schemeClr val="accent5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42870" y="5517515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勇气法则：只管向前行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&gt;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毅力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 &lt;</a:t>
            </a:r>
            <a:endParaRPr lang="en-US" altLang="zh-CN" sz="2400">
              <a:solidFill>
                <a:schemeClr val="accent5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64350" y="1066800"/>
            <a:ext cx="3535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行动中的勇气：设定目标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&gt; OKR &lt;</a:t>
            </a:r>
            <a:endParaRPr lang="en-US" altLang="zh-CN" sz="2400">
              <a:solidFill>
                <a:schemeClr val="accent5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64350" y="3013710"/>
            <a:ext cx="4145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行动中的勇气：制定行动计划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&gt; KR &lt;</a:t>
            </a:r>
            <a:endParaRPr lang="en-US" altLang="zh-CN" sz="2400">
              <a:solidFill>
                <a:schemeClr val="accent5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64350" y="4127500"/>
            <a:ext cx="3535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行动中的勇气：停止攀比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&gt;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破坏专注力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 &lt;</a:t>
            </a:r>
            <a:endParaRPr lang="en-US" altLang="zh-CN" sz="2400">
              <a:solidFill>
                <a:schemeClr val="accent5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64350" y="5517515"/>
            <a:ext cx="4145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行动中的勇气：保持自我激励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&gt;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让自己走的更远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 &lt;</a:t>
            </a:r>
            <a:endParaRPr lang="en-US" altLang="zh-CN" sz="2400">
              <a:solidFill>
                <a:schemeClr val="accent5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-2794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268" y="1499195"/>
            <a:ext cx="12192000" cy="4003040"/>
          </a:xfrm>
          <a:prstGeom prst="rect">
            <a:avLst/>
          </a:prstGeom>
          <a:solidFill>
            <a:srgbClr val="BDA39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4425" y="2176760"/>
            <a:ext cx="7040880" cy="2491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 b="1" dirty="0">
                <a:solidFill>
                  <a:srgbClr val="A00E35"/>
                </a:solidFill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人生就是一场修行，</a:t>
            </a:r>
            <a:endParaRPr lang="zh-CN" altLang="en-US" sz="6000" b="1" dirty="0">
              <a:solidFill>
                <a:srgbClr val="A00E35"/>
              </a:solidFill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pPr algn="l"/>
            <a:r>
              <a:rPr lang="zh-CN" altLang="en-US" sz="6000" b="1" dirty="0">
                <a:solidFill>
                  <a:srgbClr val="A00E35"/>
                </a:solidFill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修行贵在修“</a:t>
            </a:r>
            <a:r>
              <a:rPr lang="zh-CN" altLang="en-US" sz="9600" b="1" dirty="0">
                <a:solidFill>
                  <a:srgbClr val="A00E35"/>
                </a:solidFill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心</a:t>
            </a:r>
            <a:r>
              <a:rPr lang="zh-CN" altLang="en-US" sz="6000" b="1" dirty="0">
                <a:solidFill>
                  <a:srgbClr val="A00E35"/>
                </a:solidFill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”</a:t>
            </a:r>
            <a:endParaRPr lang="zh-CN" altLang="en-US" sz="6000" b="1" dirty="0">
              <a:solidFill>
                <a:srgbClr val="A00E35"/>
              </a:solidFill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84175" y="2400428"/>
            <a:ext cx="7917815" cy="2306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2F2218"/>
                </a:solidFill>
                <a:latin typeface="Apple Chancery" panose="03020702040506060504" charset="0"/>
                <a:ea typeface="黑体" panose="02010609060101010101" pitchFamily="49" charset="-122"/>
                <a:cs typeface="Apple Chancery" panose="03020702040506060504" charset="0"/>
              </a:rPr>
              <a:t>THANKS </a:t>
            </a:r>
            <a:endParaRPr lang="en-US" altLang="zh-CN" sz="7200" b="1" dirty="0">
              <a:solidFill>
                <a:srgbClr val="2F2218"/>
              </a:solidFill>
              <a:latin typeface="Apple Chancery" panose="03020702040506060504" charset="0"/>
              <a:ea typeface="黑体" panose="02010609060101010101" pitchFamily="49" charset="-122"/>
              <a:cs typeface="Apple Chancery" panose="03020702040506060504" charset="0"/>
            </a:endParaRPr>
          </a:p>
          <a:p>
            <a:r>
              <a:rPr lang="en-US" altLang="zh-CN" sz="7200" b="1" dirty="0">
                <a:solidFill>
                  <a:srgbClr val="2F2218"/>
                </a:solidFill>
                <a:latin typeface="Apple Chancery" panose="03020702040506060504" charset="0"/>
                <a:ea typeface="黑体" panose="02010609060101010101" pitchFamily="49" charset="-122"/>
                <a:cs typeface="Apple Chancery" panose="03020702040506060504" charset="0"/>
              </a:rPr>
              <a:t>FOR LISTENING</a:t>
            </a:r>
            <a:endParaRPr lang="zh-CN" altLang="en-US" sz="7200" b="1" dirty="0">
              <a:solidFill>
                <a:srgbClr val="2F2218"/>
              </a:solidFill>
              <a:latin typeface="Apple Chancery" panose="03020702040506060504" charset="0"/>
              <a:cs typeface="Apple Chancery" panose="030207020405060605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132700" y="2293194"/>
            <a:ext cx="0" cy="804741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517027" y="3632886"/>
            <a:ext cx="0" cy="711016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A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725920" y="0"/>
            <a:ext cx="5466080" cy="6858000"/>
          </a:xfrm>
          <a:prstGeom prst="rect">
            <a:avLst/>
          </a:prstGeom>
          <a:blipFill dpi="0" rotWithShape="1">
            <a:blip r:embed="rId1"/>
            <a:srcRect/>
            <a:tile tx="-2997200" ty="-63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725920" y="0"/>
            <a:ext cx="5466080" cy="6867846"/>
          </a:xfrm>
          <a:prstGeom prst="rect">
            <a:avLst/>
          </a:prstGeom>
          <a:solidFill>
            <a:srgbClr val="BDA39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287272" y="1932070"/>
            <a:ext cx="29260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带着恐惧前行</a:t>
            </a:r>
            <a:endParaRPr lang="zh-CN" altLang="en-US" sz="44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找到克服逆境的勇气</a:t>
            </a:r>
            <a:endParaRPr lang="zh-CN" altLang="en-US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创造你热爱的生活</a:t>
            </a:r>
            <a:endParaRPr lang="zh-CN" altLang="en-US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72150" y="4242114"/>
            <a:ext cx="2773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0" i="0" u="none" strike="noStrike" spc="600" dirty="0">
                <a:solidFill>
                  <a:srgbClr val="2F2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鲁斯</a:t>
            </a:r>
            <a:r>
              <a:rPr lang="en-US" altLang="zh-CN" sz="2800" b="0" i="0" u="none" strike="noStrike" spc="600" dirty="0">
                <a:solidFill>
                  <a:srgbClr val="2F2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800" b="0" i="0" u="none" strike="noStrike" spc="600" dirty="0">
                <a:solidFill>
                  <a:srgbClr val="2F221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苏库普</a:t>
            </a:r>
            <a:endParaRPr lang="zh-CN" altLang="en-US" sz="2800" b="0" i="0" u="none" strike="noStrike" spc="600" dirty="0">
              <a:solidFill>
                <a:srgbClr val="2F2218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87413" y="3317994"/>
            <a:ext cx="3149600" cy="86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0" i="0" u="none" strike="noStrike" dirty="0">
                <a:solidFill>
                  <a:srgbClr val="A2565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Do It Scared</a:t>
            </a:r>
            <a:endParaRPr lang="en-US" altLang="zh-CN" sz="1400" b="0" i="0" u="none" strike="noStrike" dirty="0">
              <a:solidFill>
                <a:srgbClr val="A25654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en-US" altLang="zh-CN" sz="1200" b="0" i="0" u="none" strike="noStrike" dirty="0">
                <a:solidFill>
                  <a:srgbClr val="A2565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Finding the Courage to Face Your</a:t>
            </a:r>
            <a:endParaRPr lang="en-US" altLang="zh-CN" sz="1200" b="0" i="0" u="none" strike="noStrike" dirty="0">
              <a:solidFill>
                <a:srgbClr val="A25654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en-US" altLang="zh-CN" sz="1200" b="0" i="0" u="none" strike="noStrike" dirty="0">
                <a:solidFill>
                  <a:srgbClr val="A2565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Fears, Overcome Adversity, and Create</a:t>
            </a:r>
            <a:endParaRPr lang="en-US" altLang="zh-CN" sz="1200" b="0" i="0" u="none" strike="noStrike" dirty="0">
              <a:solidFill>
                <a:srgbClr val="A25654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en-US" altLang="zh-CN" sz="1200" b="0" i="0" u="none" strike="noStrike" dirty="0">
                <a:solidFill>
                  <a:srgbClr val="A2565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 Life You Love</a:t>
            </a:r>
            <a:endParaRPr lang="en-US" altLang="zh-CN" sz="1200" b="0" i="0" u="none" strike="noStrike" dirty="0">
              <a:solidFill>
                <a:srgbClr val="A25654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0" y="0"/>
            <a:ext cx="49403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71070" y="402113"/>
            <a:ext cx="481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00876" y="2223451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内容简介</a:t>
            </a:r>
            <a:endParaRPr lang="zh-CN" altLang="en-US" sz="1000" dirty="0">
              <a:solidFill>
                <a:srgbClr val="2F2218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00876" y="470651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个人感悟</a:t>
            </a:r>
            <a:endParaRPr lang="zh-CN" altLang="en-US" sz="1000" dirty="0">
              <a:solidFill>
                <a:srgbClr val="2F2218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00876" y="346498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经典段落</a:t>
            </a:r>
            <a:endParaRPr lang="zh-CN" altLang="en-US" sz="1000" dirty="0">
              <a:solidFill>
                <a:srgbClr val="2F2218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9455" y="2223451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作者简介</a:t>
            </a:r>
            <a:endParaRPr lang="zh-CN" altLang="en-US" sz="1000" dirty="0">
              <a:solidFill>
                <a:srgbClr val="2F2218"/>
              </a:solidFill>
            </a:endParaRPr>
          </a:p>
        </p:txBody>
      </p:sp>
      <p:pic>
        <p:nvPicPr>
          <p:cNvPr id="13" name="图形 12" descr="灯泡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94200" y="1727200"/>
            <a:ext cx="3403600" cy="3403600"/>
          </a:xfrm>
          <a:prstGeom prst="rect">
            <a:avLst/>
          </a:prstGeom>
          <a:effectLst>
            <a:innerShdw blurRad="228600" dist="127000" dir="13500000">
              <a:prstClr val="black">
                <a:alpha val="72000"/>
              </a:prstClr>
            </a:innerShdw>
          </a:effectLst>
        </p:spPr>
      </p:pic>
      <p:pic>
        <p:nvPicPr>
          <p:cNvPr id="15" name="图形 14" descr="线箭头顺时针弯曲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639316">
            <a:off x="3623523" y="2146122"/>
            <a:ext cx="914400" cy="914400"/>
          </a:xfrm>
          <a:prstGeom prst="rect">
            <a:avLst/>
          </a:prstGeom>
          <a:effectLst>
            <a:innerShdw blurRad="76200" dist="25400" dir="13500000">
              <a:prstClr val="black">
                <a:alpha val="44000"/>
              </a:prstClr>
            </a:innerShdw>
          </a:effectLst>
        </p:spPr>
      </p:pic>
      <p:pic>
        <p:nvPicPr>
          <p:cNvPr id="16" name="图形 15" descr="线箭头顺时针弯曲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459871" y="4603253"/>
            <a:ext cx="914400" cy="914400"/>
          </a:xfrm>
          <a:prstGeom prst="rect">
            <a:avLst/>
          </a:prstGeom>
          <a:effectLst>
            <a:innerShdw blurRad="76200" dist="25400" dir="13500000">
              <a:prstClr val="black">
                <a:alpha val="44000"/>
              </a:prstClr>
            </a:innerShdw>
          </a:effectLst>
        </p:spPr>
      </p:pic>
      <p:pic>
        <p:nvPicPr>
          <p:cNvPr id="17" name="图形 16" descr="线箭头顺时针弯曲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797800" y="2223451"/>
            <a:ext cx="914400" cy="914400"/>
          </a:xfrm>
          <a:prstGeom prst="rect">
            <a:avLst/>
          </a:prstGeom>
          <a:effectLst>
            <a:innerShdw blurRad="76200" dist="25400" dir="13500000">
              <a:prstClr val="black">
                <a:alpha val="44000"/>
              </a:prstClr>
            </a:innerShdw>
          </a:effectLst>
        </p:spPr>
      </p:pic>
      <p:pic>
        <p:nvPicPr>
          <p:cNvPr id="18" name="图形 17" descr="线箭头顺时针弯曲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310941">
            <a:off x="7662118" y="4673601"/>
            <a:ext cx="914400" cy="914400"/>
          </a:xfrm>
          <a:prstGeom prst="rect">
            <a:avLst/>
          </a:prstGeom>
          <a:effectLst>
            <a:innerShdw blurRad="76200" dist="25400" dir="13500000">
              <a:prstClr val="black">
                <a:alpha val="44000"/>
              </a:prstClr>
            </a:innerShdw>
          </a:effectLst>
        </p:spPr>
      </p:pic>
      <p:sp>
        <p:nvSpPr>
          <p:cNvPr id="19" name="文本框 18"/>
          <p:cNvSpPr txBox="1"/>
          <p:nvPr/>
        </p:nvSpPr>
        <p:spPr>
          <a:xfrm rot="5400000">
            <a:off x="327381" y="1010357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CONTENETS</a:t>
            </a:r>
            <a:endParaRPr lang="zh-CN" altLang="en-US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79455" y="346498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背景简介</a:t>
            </a:r>
            <a:endParaRPr lang="zh-CN" altLang="en-US" sz="1000" dirty="0">
              <a:solidFill>
                <a:srgbClr val="2F2218"/>
              </a:solidFill>
            </a:endParaRPr>
          </a:p>
        </p:txBody>
      </p:sp>
      <p:pic>
        <p:nvPicPr>
          <p:cNvPr id="22" name="图形 21" descr="线箭头顺时针弯曲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547899" y="3439939"/>
            <a:ext cx="914400" cy="914400"/>
          </a:xfrm>
          <a:prstGeom prst="rect">
            <a:avLst/>
          </a:prstGeom>
          <a:effectLst>
            <a:innerShdw blurRad="76200" dist="25400" dir="13500000">
              <a:prstClr val="black">
                <a:alpha val="44000"/>
              </a:prstClr>
            </a:innerShdw>
          </a:effectLst>
        </p:spPr>
      </p:pic>
      <p:sp>
        <p:nvSpPr>
          <p:cNvPr id="23" name="矩形 22"/>
          <p:cNvSpPr/>
          <p:nvPr/>
        </p:nvSpPr>
        <p:spPr>
          <a:xfrm>
            <a:off x="879455" y="470651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推荐理由</a:t>
            </a:r>
            <a:endParaRPr lang="zh-CN" altLang="en-US" sz="1000" dirty="0">
              <a:solidFill>
                <a:srgbClr val="2F2218"/>
              </a:solidFill>
            </a:endParaRPr>
          </a:p>
        </p:txBody>
      </p:sp>
      <p:pic>
        <p:nvPicPr>
          <p:cNvPr id="24" name="图形 23" descr="线箭头顺时针弯曲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783629">
            <a:off x="7785581" y="3380685"/>
            <a:ext cx="914400" cy="914400"/>
          </a:xfrm>
          <a:prstGeom prst="rect">
            <a:avLst/>
          </a:prstGeom>
          <a:effectLst>
            <a:innerShdw blurRad="76200" dist="25400" dir="13500000">
              <a:prstClr val="black">
                <a:alpha val="44000"/>
              </a:prstClr>
            </a:innerShdw>
          </a:effectLst>
        </p:spPr>
      </p:pic>
      <p:sp>
        <p:nvSpPr>
          <p:cNvPr id="26" name="文本框 25"/>
          <p:cNvSpPr txBox="1"/>
          <p:nvPr/>
        </p:nvSpPr>
        <p:spPr>
          <a:xfrm>
            <a:off x="941972" y="2931336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About the author</a:t>
            </a:r>
            <a:endParaRPr lang="zh-CN" altLang="en-US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1972" y="4233921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About the background</a:t>
            </a:r>
            <a:endParaRPr lang="zh-CN" altLang="en-US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41972" y="5536506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Recommend reason</a:t>
            </a:r>
            <a:endParaRPr lang="zh-CN" altLang="en-US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249159" y="2931336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About the content</a:t>
            </a:r>
            <a:endParaRPr lang="zh-CN" altLang="en-US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249158" y="4233921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Classical paragraph</a:t>
            </a:r>
            <a:endParaRPr lang="zh-CN" altLang="en-US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249157" y="553650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Personal feeling</a:t>
            </a:r>
            <a:endParaRPr lang="zh-CN" altLang="en-US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904240"/>
            <a:ext cx="12192000" cy="4978400"/>
          </a:xfrm>
          <a:prstGeom prst="rect">
            <a:avLst/>
          </a:prstGeom>
          <a:blipFill dpi="0" rotWithShape="1">
            <a:blip r:embed="rId1"/>
            <a:srcRect/>
            <a:tile tx="0" ty="-254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907761"/>
            <a:ext cx="12192000" cy="4978400"/>
          </a:xfrm>
          <a:prstGeom prst="rect">
            <a:avLst/>
          </a:prstGeom>
          <a:solidFill>
            <a:srgbClr val="BDA39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096000" y="4569549"/>
            <a:ext cx="6096000" cy="10147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0" i="0" u="none" strike="noStrike" dirty="0">
                <a:solidFill>
                  <a:srgbClr val="2F2218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《带着恐惧前行》是一本帮助人们克服恐惧的实用类心理畅销书，介绍了七种恐惧原型及应对恐惧的七种勇气法则和实用方法</a:t>
            </a:r>
            <a:endParaRPr lang="zh-CN" altLang="en-US" sz="2000" b="0" i="0" u="none" strike="noStrike" dirty="0">
              <a:solidFill>
                <a:srgbClr val="2F2218"/>
              </a:solidFill>
              <a:effectLst/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0" y="1474122"/>
            <a:ext cx="6096000" cy="70675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2000" b="0" i="0" u="none" strike="noStrike" dirty="0">
                <a:solidFill>
                  <a:srgbClr val="2F2218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《</a:t>
            </a:r>
            <a:r>
              <a:rPr lang="zh-CN" altLang="en-US" sz="2000" b="0" i="0" u="none" strike="noStrike" dirty="0">
                <a:solidFill>
                  <a:srgbClr val="2F2218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带着恐惧前行</a:t>
            </a:r>
            <a:r>
              <a:rPr lang="en-US" altLang="zh-CN" sz="2000" dirty="0">
                <a:solidFill>
                  <a:srgbClr val="2F221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》</a:t>
            </a:r>
            <a:r>
              <a:rPr lang="zh-CN" altLang="en-US" sz="2000" dirty="0">
                <a:solidFill>
                  <a:srgbClr val="2F221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是由美国女作家鲁斯</a:t>
            </a:r>
            <a:r>
              <a:rPr lang="en-US" altLang="zh-CN" sz="2000" dirty="0">
                <a:solidFill>
                  <a:srgbClr val="2F221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·</a:t>
            </a:r>
            <a:r>
              <a:rPr lang="zh-CN" altLang="en-US" sz="2000" dirty="0">
                <a:solidFill>
                  <a:srgbClr val="2F221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苏库普特创作的长篇小说，首次出版于</a:t>
            </a:r>
            <a:r>
              <a:rPr lang="en-US" altLang="zh-CN" sz="2000" dirty="0">
                <a:solidFill>
                  <a:srgbClr val="2F221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2019</a:t>
            </a:r>
            <a:r>
              <a:rPr lang="zh-CN" altLang="en-US" sz="2000" dirty="0">
                <a:solidFill>
                  <a:srgbClr val="2F221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年</a:t>
            </a:r>
            <a:r>
              <a:rPr lang="en-US" altLang="zh-CN" sz="2000" dirty="0">
                <a:solidFill>
                  <a:srgbClr val="2F221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</a:t>
            </a:r>
            <a:r>
              <a:rPr lang="zh-CN" altLang="en-US" sz="2000" dirty="0">
                <a:solidFill>
                  <a:srgbClr val="2F221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000" dirty="0">
                <a:solidFill>
                  <a:srgbClr val="2F221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21</a:t>
            </a:r>
            <a:r>
              <a:rPr lang="zh-CN" altLang="en-US" sz="2000" dirty="0">
                <a:solidFill>
                  <a:srgbClr val="2F2218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日。</a:t>
            </a:r>
            <a:endParaRPr lang="zh-CN" altLang="en-US" sz="2000" dirty="0">
              <a:solidFill>
                <a:srgbClr val="2F2218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96000" y="2767920"/>
            <a:ext cx="6096000" cy="10147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2000" dirty="0">
                <a:solidFill>
                  <a:srgbClr val="2F2218"/>
                </a:solidFill>
                <a:latin typeface="华文楷体" panose="02010600040101010101" charset="-122"/>
                <a:ea typeface="华文楷体" panose="02010600040101010101" charset="-122"/>
              </a:rPr>
              <a:t>该作是一部以自身亲身经历各种挫折和人生低谷，最终她是如何面对恐惧，走出困境，实现自我价值为背景而创作的一本书。</a:t>
            </a:r>
            <a:endParaRPr lang="zh-CN" altLang="en-US" sz="2000" dirty="0">
              <a:solidFill>
                <a:srgbClr val="2F2218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582347" y="1558510"/>
            <a:ext cx="477554" cy="477554"/>
            <a:chOff x="5582347" y="1558510"/>
            <a:chExt cx="477554" cy="477554"/>
          </a:xfrm>
        </p:grpSpPr>
        <p:sp>
          <p:nvSpPr>
            <p:cNvPr id="17" name="矩形: 圆角 16"/>
            <p:cNvSpPr/>
            <p:nvPr/>
          </p:nvSpPr>
          <p:spPr>
            <a:xfrm>
              <a:off x="5582347" y="1558510"/>
              <a:ext cx="477554" cy="477554"/>
            </a:xfrm>
            <a:prstGeom prst="roundRect">
              <a:avLst>
                <a:gd name="adj" fmla="val 34445"/>
              </a:avLst>
            </a:prstGeom>
            <a:solidFill>
              <a:srgbClr val="A25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发送"/>
            <p:cNvPicPr>
              <a:picLocks noChangeAspect="1"/>
            </p:cNvPicPr>
            <p:nvPr/>
          </p:nvPicPr>
          <p:blipFill>
            <a:blip r:embed="rId2" cstate="screen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3924" y="1640087"/>
              <a:ext cx="314400" cy="314400"/>
            </a:xfrm>
            <a:prstGeom prst="rect">
              <a:avLst/>
            </a:prstGeom>
            <a:effectLst>
              <a:innerShdw blurRad="38100" dist="38100" dir="13500000">
                <a:prstClr val="black">
                  <a:alpha val="48000"/>
                </a:prstClr>
              </a:innerShdw>
            </a:effectLst>
          </p:spPr>
        </p:pic>
      </p:grpSp>
      <p:grpSp>
        <p:nvGrpSpPr>
          <p:cNvPr id="27" name="组合 26"/>
          <p:cNvGrpSpPr/>
          <p:nvPr/>
        </p:nvGrpSpPr>
        <p:grpSpPr>
          <a:xfrm>
            <a:off x="5582347" y="2809240"/>
            <a:ext cx="477554" cy="477554"/>
            <a:chOff x="5582347" y="2809240"/>
            <a:chExt cx="477554" cy="477554"/>
          </a:xfrm>
        </p:grpSpPr>
        <p:sp>
          <p:nvSpPr>
            <p:cNvPr id="24" name="矩形: 圆角 23"/>
            <p:cNvSpPr/>
            <p:nvPr/>
          </p:nvSpPr>
          <p:spPr>
            <a:xfrm>
              <a:off x="5582347" y="2809240"/>
              <a:ext cx="477554" cy="477554"/>
            </a:xfrm>
            <a:prstGeom prst="roundRect">
              <a:avLst>
                <a:gd name="adj" fmla="val 34445"/>
              </a:avLst>
            </a:prstGeom>
            <a:solidFill>
              <a:srgbClr val="A25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形 20" descr="信封"/>
            <p:cNvPicPr>
              <a:picLocks noChangeAspect="1"/>
            </p:cNvPicPr>
            <p:nvPr/>
          </p:nvPicPr>
          <p:blipFill>
            <a:blip r:embed="rId4" cstate="screen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3924" y="2890817"/>
              <a:ext cx="314400" cy="314400"/>
            </a:xfrm>
            <a:prstGeom prst="rect">
              <a:avLst/>
            </a:prstGeom>
            <a:effectLst>
              <a:innerShdw blurRad="38100" dist="38100" dir="13500000">
                <a:prstClr val="black">
                  <a:alpha val="48000"/>
                </a:prstClr>
              </a:innerShdw>
            </a:effectLst>
          </p:spPr>
        </p:pic>
      </p:grpSp>
      <p:grpSp>
        <p:nvGrpSpPr>
          <p:cNvPr id="28" name="组合 27"/>
          <p:cNvGrpSpPr/>
          <p:nvPr/>
        </p:nvGrpSpPr>
        <p:grpSpPr>
          <a:xfrm>
            <a:off x="5582347" y="4569549"/>
            <a:ext cx="477554" cy="477554"/>
            <a:chOff x="5582347" y="4569549"/>
            <a:chExt cx="477554" cy="477554"/>
          </a:xfrm>
        </p:grpSpPr>
        <p:sp>
          <p:nvSpPr>
            <p:cNvPr id="25" name="矩形: 圆角 24"/>
            <p:cNvSpPr/>
            <p:nvPr/>
          </p:nvSpPr>
          <p:spPr>
            <a:xfrm>
              <a:off x="5582347" y="4569549"/>
              <a:ext cx="477554" cy="477554"/>
            </a:xfrm>
            <a:prstGeom prst="roundRect">
              <a:avLst>
                <a:gd name="adj" fmla="val 34445"/>
              </a:avLst>
            </a:prstGeom>
            <a:solidFill>
              <a:srgbClr val="A25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形 18" descr="耳机"/>
            <p:cNvPicPr>
              <a:picLocks noChangeAspect="1"/>
            </p:cNvPicPr>
            <p:nvPr/>
          </p:nvPicPr>
          <p:blipFill>
            <a:blip r:embed="rId6" cstate="screen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63924" y="4651126"/>
              <a:ext cx="314400" cy="314400"/>
            </a:xfrm>
            <a:prstGeom prst="rect">
              <a:avLst/>
            </a:prstGeom>
            <a:effectLst>
              <a:innerShdw blurRad="38100" dist="38100" dir="13500000">
                <a:prstClr val="black">
                  <a:alpha val="48000"/>
                </a:prstClr>
              </a:innerShdw>
            </a:effectLst>
          </p:spPr>
        </p:pic>
      </p:grpSp>
      <p:sp>
        <p:nvSpPr>
          <p:cNvPr id="29" name="矩形 28"/>
          <p:cNvSpPr/>
          <p:nvPr/>
        </p:nvSpPr>
        <p:spPr>
          <a:xfrm>
            <a:off x="792480" y="1763035"/>
            <a:ext cx="4141085" cy="3176971"/>
          </a:xfrm>
          <a:prstGeom prst="rect">
            <a:avLst/>
          </a:prstGeom>
          <a:blipFill>
            <a:blip r:embed="rId8" cstate="screen"/>
            <a:stretch>
              <a:fillRect/>
            </a:stretch>
          </a:blipFill>
          <a:ln w="127000">
            <a:solidFill>
              <a:srgbClr val="D1C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27615" y="606865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背景简介</a:t>
            </a:r>
            <a:endParaRPr lang="zh-CN" altLang="en-US" sz="900" dirty="0">
              <a:solidFill>
                <a:srgbClr val="A00E3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0960" y="0"/>
            <a:ext cx="2905760" cy="6858000"/>
          </a:xfrm>
          <a:prstGeom prst="rect">
            <a:avLst/>
          </a:prstGeom>
          <a:solidFill>
            <a:srgbClr val="D1C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30960" y="477520"/>
            <a:ext cx="2905760" cy="22352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29205" y="1909335"/>
            <a:ext cx="538861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为什么选择“鸡汤”类型的书？</a:t>
            </a:r>
            <a:endParaRPr lang="zh-CN" altLang="en-US" sz="3200" dirty="0">
              <a:solidFill>
                <a:srgbClr val="A00E35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09954" y="0"/>
            <a:ext cx="0" cy="4039565"/>
          </a:xfrm>
          <a:prstGeom prst="line">
            <a:avLst/>
          </a:prstGeom>
          <a:ln w="25400">
            <a:solidFill>
              <a:srgbClr val="BDA39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643377" y="0"/>
            <a:ext cx="0" cy="3321934"/>
          </a:xfrm>
          <a:prstGeom prst="line">
            <a:avLst/>
          </a:prstGeom>
          <a:ln w="25400">
            <a:solidFill>
              <a:srgbClr val="BDA39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776006" y="4162584"/>
            <a:ext cx="2015667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dirty="0">
                <a:solidFill>
                  <a:srgbClr val="A2565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sym typeface="+mn-ea"/>
              </a:rPr>
              <a:t>Do It Scared</a:t>
            </a:r>
            <a:endParaRPr lang="en-US" altLang="zh-CN" sz="1600" b="0" i="0" u="none" strike="noStrike" dirty="0">
              <a:solidFill>
                <a:srgbClr val="A25654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lvl="0" algn="ctr"/>
            <a:r>
              <a:rPr lang="en-US" altLang="zh-CN" sz="1600" dirty="0">
                <a:solidFill>
                  <a:srgbClr val="A2565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sym typeface="+mn-ea"/>
              </a:rPr>
              <a:t>Finding the Courage to Face Your</a:t>
            </a:r>
            <a:endParaRPr lang="en-US" altLang="zh-CN" sz="1600" b="0" i="0" u="none" strike="noStrike" dirty="0">
              <a:solidFill>
                <a:srgbClr val="A25654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lvl="0" algn="ctr"/>
            <a:r>
              <a:rPr lang="en-US" altLang="zh-CN" sz="1600" dirty="0">
                <a:solidFill>
                  <a:srgbClr val="A2565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sym typeface="+mn-ea"/>
              </a:rPr>
              <a:t>Fears, Overcome Adversity, and Create</a:t>
            </a:r>
            <a:endParaRPr lang="en-US" altLang="zh-CN" sz="1600" b="0" i="0" u="none" strike="noStrike" dirty="0">
              <a:solidFill>
                <a:srgbClr val="A25654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lvl="0" algn="ctr"/>
            <a:r>
              <a:rPr lang="en-US" altLang="zh-CN" sz="1600" dirty="0">
                <a:solidFill>
                  <a:srgbClr val="A25654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sym typeface="+mn-ea"/>
              </a:rPr>
              <a:t>a Life You Love</a:t>
            </a:r>
            <a:endParaRPr lang="en-US" altLang="zh-CN" sz="1600" b="0" i="0" u="none" strike="noStrike" dirty="0">
              <a:solidFill>
                <a:srgbClr val="A25654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lvl="0" algn="ctr"/>
            <a:endParaRPr lang="en-US" altLang="zh-CN" sz="16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30960" y="3429000"/>
            <a:ext cx="2905759" cy="274899"/>
          </a:xfrm>
          <a:prstGeom prst="rect">
            <a:avLst/>
          </a:prstGeom>
          <a:solidFill>
            <a:srgbClr val="BDA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229205" y="4162315"/>
            <a:ext cx="343408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200" dirty="0">
                <a:solidFill>
                  <a:srgbClr val="A00E35"/>
                </a:solidFill>
                <a:latin typeface="华文楷体" panose="02010600040101010101" charset="-122"/>
                <a:ea typeface="华文楷体" panose="02010600040101010101" charset="-122"/>
              </a:rPr>
              <a:t>为什么是这本书？</a:t>
            </a:r>
            <a:endParaRPr lang="zh-CN" altLang="en-US" sz="3200" dirty="0">
              <a:solidFill>
                <a:srgbClr val="A00E35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90515" y="4839335"/>
            <a:ext cx="1605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i="1" dirty="0">
                <a:solidFill>
                  <a:srgbClr val="A00E35"/>
                </a:solidFill>
                <a:latin typeface="华文楷体" panose="02010600040101010101" charset="-122"/>
                <a:ea typeface="华文楷体" panose="02010600040101010101" charset="-122"/>
              </a:rPr>
              <a:t>底层视角</a:t>
            </a:r>
            <a:endParaRPr lang="zh-CN" altLang="en-US" sz="2800" i="1" dirty="0">
              <a:solidFill>
                <a:srgbClr val="A00E35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zh-CN" altLang="en-US" sz="2800" i="1" dirty="0">
                <a:solidFill>
                  <a:srgbClr val="A00E35"/>
                </a:solidFill>
                <a:latin typeface="华文楷体" panose="02010600040101010101" charset="-122"/>
                <a:ea typeface="华文楷体" panose="02010600040101010101" charset="-122"/>
              </a:rPr>
              <a:t>实际案例</a:t>
            </a:r>
            <a:endParaRPr lang="zh-CN" altLang="en-US" sz="2800" i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/>
          <p:cNvSpPr/>
          <p:nvPr/>
        </p:nvSpPr>
        <p:spPr>
          <a:xfrm>
            <a:off x="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D1C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601795" y="571390"/>
            <a:ext cx="5059116" cy="5715220"/>
          </a:xfrm>
          <a:prstGeom prst="rect">
            <a:avLst/>
          </a:prstGeom>
          <a:blipFill dpi="0" rotWithShape="1">
            <a:blip r:embed="rId1"/>
            <a:srcRect/>
            <a:tile tx="-35687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0483" y="1167154"/>
            <a:ext cx="4658394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七种恐惧类型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endParaRPr lang="zh-CN" altLang="en-US" b="1" i="0" u="none" strike="noStrike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i="0" u="none" strike="noStrike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</a:t>
            </a:r>
            <a:r>
              <a:rPr lang="zh-CN" altLang="en-US" i="0" u="none" strike="noStrike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拖延者（The Procrastinator）</a:t>
            </a:r>
            <a:endParaRPr lang="zh-CN" altLang="en-US" i="0" u="none" strike="noStrike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循规蹈矩者（The Rule Follower）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讨好者（</a:t>
            </a:r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The Pleaser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被排斥者（</a:t>
            </a:r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The Outcast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自我怀疑者（</a:t>
            </a:r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The Self-Doubter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爱找借口者（</a:t>
            </a:r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The Excuse Maker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悲观主义者（</a:t>
            </a:r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The Pessimist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9445" y="109123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内容简介</a:t>
            </a:r>
            <a:endParaRPr lang="zh-CN" altLang="en-US" sz="1100" dirty="0">
              <a:solidFill>
                <a:srgbClr val="A00E35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362774" y="1244709"/>
            <a:ext cx="228380" cy="228380"/>
          </a:xfrm>
          <a:prstGeom prst="roundRect">
            <a:avLst>
              <a:gd name="adj" fmla="val 34445"/>
            </a:avLst>
          </a:prstGeom>
          <a:solidFill>
            <a:srgbClr val="A25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3031679" y="3687377"/>
            <a:ext cx="228380" cy="228380"/>
          </a:xfrm>
          <a:prstGeom prst="roundRect">
            <a:avLst>
              <a:gd name="adj" fmla="val 34445"/>
            </a:avLst>
          </a:prstGeom>
          <a:solidFill>
            <a:srgbClr val="A25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80720" y="3682365"/>
            <a:ext cx="2265680" cy="28613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勇气法则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endParaRPr lang="zh-CN" altLang="en-US" b="1" i="0" u="none" strike="noStrike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b="1" i="0" u="none" strike="noStrike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</a:t>
            </a:r>
            <a:r>
              <a:rPr lang="zh-CN" altLang="en-US" i="0" u="none" strike="noStrike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胸怀大志</a:t>
            </a:r>
            <a:endParaRPr lang="zh-CN" altLang="en-US" i="0" u="none" strike="noStrike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敢于打破规则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永远做自己的主人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接受诚实的反馈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人生没有对错</a:t>
            </a:r>
            <a:b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，只有经验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放下虚幻的平衡，</a:t>
            </a:r>
            <a:b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为理想而生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只管向前进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" name="矩形: 圆角 18"/>
          <p:cNvSpPr/>
          <p:nvPr/>
        </p:nvSpPr>
        <p:spPr>
          <a:xfrm>
            <a:off x="362774" y="3687377"/>
            <a:ext cx="228380" cy="228380"/>
          </a:xfrm>
          <a:prstGeom prst="roundRect">
            <a:avLst>
              <a:gd name="adj" fmla="val 34445"/>
            </a:avLst>
          </a:prstGeom>
          <a:solidFill>
            <a:srgbClr val="A25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411220" y="3682365"/>
            <a:ext cx="2475865" cy="23069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行动中的勇气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endParaRPr lang="zh-CN" altLang="en-US" b="1" i="0" u="none" strike="noStrike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i="0" u="none" strike="noStrike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</a:t>
            </a:r>
            <a:r>
              <a:rPr lang="zh-CN" altLang="en-US" i="0" u="none" strike="noStrike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设定目标</a:t>
            </a:r>
            <a:endParaRPr lang="zh-CN" altLang="en-US" i="0" u="none" strike="noStrike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找到你的意义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制定你的行动计划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找到你真正的朋友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停止攀比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消灭借口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7. </a:t>
            </a:r>
            <a:r>
              <a:rPr lang="zh-CN" altLang="en-US" dirty="0">
                <a:solidFill>
                  <a:srgbClr val="333333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保持自我激励</a:t>
            </a:r>
            <a:endParaRPr lang="zh-CN" altLang="en-US" dirty="0">
              <a:solidFill>
                <a:srgbClr val="333333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097793" y="640758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经典段落</a:t>
            </a:r>
            <a:endParaRPr lang="zh-CN" altLang="en-US" sz="1000" dirty="0">
              <a:solidFill>
                <a:srgbClr val="A00E35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16800" y="1692910"/>
            <a:ext cx="4058920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CN" sz="2000" i="1" dirty="0">
                <a:solidFill>
                  <a:srgbClr val="A25654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因为从结果来看，人生没有对错，只有经验</a:t>
            </a:r>
            <a:br>
              <a:rPr lang="en-US" altLang="zh-CN" sz="2000" dirty="0">
                <a:solidFill>
                  <a:srgbClr val="A25654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</a:br>
            <a:endParaRPr lang="en-US" altLang="zh-CN" sz="2000" dirty="0">
              <a:solidFill>
                <a:srgbClr val="A25654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0" algn="l"/>
            <a:r>
              <a:rPr lang="en-US" altLang="zh-CN" sz="2000" i="1" dirty="0">
                <a:solidFill>
                  <a:srgbClr val="A25654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在过去的几年里，我从关于克服恐惧、建立有效且能改变生活的目标中，学习到的最重要的事是，设立一大堆看似能够实现的小目标，反而会让你离大的成果越来越远</a:t>
            </a:r>
            <a:endParaRPr lang="en-US" altLang="zh-CN" sz="2000" i="1" dirty="0">
              <a:solidFill>
                <a:srgbClr val="A25654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0" algn="l"/>
            <a:endParaRPr lang="en-US" altLang="zh-CN" sz="2000" i="1" dirty="0">
              <a:solidFill>
                <a:srgbClr val="A25654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0" algn="l"/>
            <a:r>
              <a:rPr lang="en-US" altLang="zh-CN" sz="2000" i="1" dirty="0">
                <a:solidFill>
                  <a:srgbClr val="A25654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我们不是为保持平衡而生，我们是为理想而生</a:t>
            </a:r>
            <a:r>
              <a:rPr lang="zh-CN" altLang="en-US" sz="2000" i="1" dirty="0">
                <a:solidFill>
                  <a:srgbClr val="A25654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。因为如果每件事都很重要，那么它们就都不重要</a:t>
            </a:r>
            <a:endParaRPr lang="zh-CN" altLang="en-US" sz="2000" i="1" dirty="0">
              <a:solidFill>
                <a:srgbClr val="A25654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0" algn="l"/>
            <a:endParaRPr lang="en-US" altLang="zh-CN" sz="2000" i="1" dirty="0">
              <a:solidFill>
                <a:srgbClr val="A25654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0" algn="l"/>
            <a:r>
              <a:rPr lang="en-US" altLang="zh-CN" sz="2000" i="1" dirty="0">
                <a:solidFill>
                  <a:srgbClr val="A25654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假如你清楚要做什么，自然就会知道该怎么做</a:t>
            </a:r>
            <a:endParaRPr lang="en-US" altLang="zh-CN" sz="2000" i="1" dirty="0">
              <a:solidFill>
                <a:srgbClr val="A25654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905760" cy="6858000"/>
          </a:xfrm>
          <a:prstGeom prst="rect">
            <a:avLst/>
          </a:prstGeom>
          <a:solidFill>
            <a:srgbClr val="D1C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477520"/>
            <a:ext cx="2905760" cy="22352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45046" y="4162584"/>
            <a:ext cx="2015667" cy="181483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/>
            <a:r>
              <a:rPr lang="en-US" altLang="zh-CN" sz="1600" b="1" dirty="0">
                <a:solidFill>
                  <a:srgbClr val="A25654"/>
                </a:solidFill>
                <a:effectLst/>
                <a:latin typeface="Snell Roundhand Black" panose="02000603080000090004" charset="0"/>
                <a:ea typeface="Yu Gothic UI Semibold" panose="020B0700000000000000" pitchFamily="34" charset="-128"/>
                <a:cs typeface="Snell Roundhand Black" panose="02000603080000090004" charset="0"/>
                <a:sym typeface="+mn-ea"/>
              </a:rPr>
              <a:t>Do It Scared</a:t>
            </a:r>
            <a:endParaRPr lang="en-US" altLang="zh-CN" sz="1600" b="1" u="none" strike="noStrike" dirty="0">
              <a:solidFill>
                <a:srgbClr val="A25654"/>
              </a:solidFill>
              <a:effectLst/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  <a:p>
            <a:pPr lvl="0" algn="ctr"/>
            <a:r>
              <a:rPr lang="en-US" altLang="zh-CN" sz="1600" b="1" dirty="0">
                <a:solidFill>
                  <a:srgbClr val="A25654"/>
                </a:solidFill>
                <a:effectLst/>
                <a:latin typeface="Snell Roundhand Black" panose="02000603080000090004" charset="0"/>
                <a:ea typeface="Yu Gothic UI Semibold" panose="020B0700000000000000" pitchFamily="34" charset="-128"/>
                <a:cs typeface="Snell Roundhand Black" panose="02000603080000090004" charset="0"/>
                <a:sym typeface="+mn-ea"/>
              </a:rPr>
              <a:t>Finding the Courage to Face Your</a:t>
            </a:r>
            <a:endParaRPr lang="en-US" altLang="zh-CN" sz="1600" b="1" u="none" strike="noStrike" dirty="0">
              <a:solidFill>
                <a:srgbClr val="A25654"/>
              </a:solidFill>
              <a:effectLst/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  <a:p>
            <a:pPr lvl="0" algn="ctr"/>
            <a:r>
              <a:rPr lang="en-US" altLang="zh-CN" sz="1600" b="1" dirty="0">
                <a:solidFill>
                  <a:srgbClr val="A25654"/>
                </a:solidFill>
                <a:effectLst/>
                <a:latin typeface="Snell Roundhand Black" panose="02000603080000090004" charset="0"/>
                <a:ea typeface="Yu Gothic UI Semibold" panose="020B0700000000000000" pitchFamily="34" charset="-128"/>
                <a:cs typeface="Snell Roundhand Black" panose="02000603080000090004" charset="0"/>
                <a:sym typeface="+mn-ea"/>
              </a:rPr>
              <a:t>Fears, Overcome Adversity, and Create</a:t>
            </a:r>
            <a:endParaRPr lang="en-US" altLang="zh-CN" sz="1600" b="1" u="none" strike="noStrike" dirty="0">
              <a:solidFill>
                <a:srgbClr val="A25654"/>
              </a:solidFill>
              <a:effectLst/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  <a:p>
            <a:pPr lvl="0" algn="ctr"/>
            <a:r>
              <a:rPr lang="en-US" altLang="zh-CN" sz="1600" b="1" dirty="0">
                <a:solidFill>
                  <a:srgbClr val="A25654"/>
                </a:solidFill>
                <a:effectLst/>
                <a:latin typeface="Snell Roundhand Black" panose="02000603080000090004" charset="0"/>
                <a:ea typeface="Yu Gothic UI Semibold" panose="020B0700000000000000" pitchFamily="34" charset="-128"/>
                <a:cs typeface="Snell Roundhand Black" panose="02000603080000090004" charset="0"/>
                <a:sym typeface="+mn-ea"/>
              </a:rPr>
              <a:t>a Life You Love</a:t>
            </a:r>
            <a:endParaRPr lang="en-US" altLang="zh-CN" sz="1600" b="1" u="none" strike="noStrike" dirty="0">
              <a:solidFill>
                <a:srgbClr val="A25654"/>
              </a:solidFill>
              <a:effectLst/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  <a:p>
            <a:pPr lvl="0" algn="ctr"/>
            <a:endParaRPr lang="en-US" altLang="zh-CN" sz="1600" b="1" dirty="0">
              <a:solidFill>
                <a:srgbClr val="2F2218"/>
              </a:solidFill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488438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905760" y="0"/>
            <a:ext cx="2905760" cy="6858000"/>
          </a:xfrm>
          <a:prstGeom prst="rect">
            <a:avLst/>
          </a:prstGeom>
          <a:solidFill>
            <a:srgbClr val="D1C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05760" y="4198620"/>
            <a:ext cx="2905760" cy="22352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244215" y="477520"/>
            <a:ext cx="2157730" cy="181483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/>
            <a:r>
              <a:rPr lang="en-US" altLang="zh-CN" sz="1600" b="1" u="none" strike="noStrike" dirty="0">
                <a:solidFill>
                  <a:srgbClr val="A25654"/>
                </a:solidFill>
                <a:effectLst/>
                <a:latin typeface="Snell Roundhand Black" panose="02000603080000090004" charset="0"/>
                <a:ea typeface="Yu Gothic UI Semibold" panose="020B0700000000000000" pitchFamily="34" charset="-128"/>
                <a:cs typeface="Snell Roundhand Black" panose="02000603080000090004" charset="0"/>
              </a:rPr>
              <a:t>The Procrastinator</a:t>
            </a:r>
            <a:endParaRPr lang="en-US" altLang="zh-CN" sz="1600" b="1" u="none" strike="noStrike" dirty="0">
              <a:solidFill>
                <a:srgbClr val="A25654"/>
              </a:solidFill>
              <a:effectLst/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  <a:p>
            <a:pPr lvl="0" algn="ctr"/>
            <a:r>
              <a:rPr lang="en-US" altLang="zh-CN" sz="1600" b="1" u="none" strike="noStrike" dirty="0">
                <a:solidFill>
                  <a:srgbClr val="A25654"/>
                </a:solidFill>
                <a:effectLst/>
                <a:latin typeface="Snell Roundhand Black" panose="02000603080000090004" charset="0"/>
                <a:ea typeface="Yu Gothic UI Semibold" panose="020B0700000000000000" pitchFamily="34" charset="-128"/>
                <a:cs typeface="Snell Roundhand Black" panose="02000603080000090004" charset="0"/>
              </a:rPr>
              <a:t>The Rule Follower</a:t>
            </a:r>
            <a:endParaRPr lang="en-US" altLang="zh-CN" sz="1600" b="1" u="none" strike="noStrike" dirty="0">
              <a:solidFill>
                <a:srgbClr val="A25654"/>
              </a:solidFill>
              <a:effectLst/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  <a:p>
            <a:pPr lvl="0" algn="ctr"/>
            <a:r>
              <a:rPr lang="en-US" altLang="zh-CN" sz="1600" b="1" dirty="0">
                <a:solidFill>
                  <a:srgbClr val="A25654"/>
                </a:solidFill>
                <a:effectLst/>
                <a:latin typeface="Snell Roundhand Black" panose="02000603080000090004" charset="0"/>
                <a:ea typeface="Yu Gothic UI Semibold" panose="020B0700000000000000" pitchFamily="34" charset="-128"/>
                <a:cs typeface="Snell Roundhand Black" panose="02000603080000090004" charset="0"/>
              </a:rPr>
              <a:t>The Pleaser</a:t>
            </a:r>
            <a:endParaRPr lang="en-US" altLang="zh-CN" sz="1600" b="1" dirty="0">
              <a:solidFill>
                <a:srgbClr val="A25654"/>
              </a:solidFill>
              <a:effectLst/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  <a:p>
            <a:pPr lvl="0" algn="ctr"/>
            <a:r>
              <a:rPr lang="en-US" altLang="zh-CN" sz="1600" b="1" dirty="0">
                <a:solidFill>
                  <a:srgbClr val="A25654"/>
                </a:solidFill>
                <a:effectLst/>
                <a:latin typeface="Snell Roundhand Black" panose="02000603080000090004" charset="0"/>
                <a:ea typeface="Yu Gothic UI Semibold" panose="020B0700000000000000" pitchFamily="34" charset="-128"/>
                <a:cs typeface="Snell Roundhand Black" panose="02000603080000090004" charset="0"/>
              </a:rPr>
              <a:t>The Outcast</a:t>
            </a:r>
            <a:endParaRPr lang="en-US" altLang="zh-CN" sz="1600" b="1" dirty="0">
              <a:solidFill>
                <a:srgbClr val="A25654"/>
              </a:solidFill>
              <a:effectLst/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  <a:p>
            <a:pPr lvl="0" algn="ctr"/>
            <a:r>
              <a:rPr lang="en-US" altLang="zh-CN" sz="1600" b="1" dirty="0">
                <a:solidFill>
                  <a:srgbClr val="A25654"/>
                </a:solidFill>
                <a:effectLst/>
                <a:latin typeface="Snell Roundhand Black" panose="02000603080000090004" charset="0"/>
                <a:ea typeface="Yu Gothic UI Semibold" panose="020B0700000000000000" pitchFamily="34" charset="-128"/>
                <a:cs typeface="Snell Roundhand Black" panose="02000603080000090004" charset="0"/>
              </a:rPr>
              <a:t>The Self-Doubter</a:t>
            </a:r>
            <a:endParaRPr lang="en-US" altLang="zh-CN" sz="1600" b="1" dirty="0">
              <a:solidFill>
                <a:srgbClr val="A25654"/>
              </a:solidFill>
              <a:effectLst/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  <a:p>
            <a:pPr lvl="0" algn="ctr"/>
            <a:r>
              <a:rPr lang="en-US" altLang="zh-CN" sz="1600" b="1" dirty="0">
                <a:solidFill>
                  <a:srgbClr val="A25654"/>
                </a:solidFill>
                <a:effectLst/>
                <a:latin typeface="Snell Roundhand Black" panose="02000603080000090004" charset="0"/>
                <a:ea typeface="Yu Gothic UI Semibold" panose="020B0700000000000000" pitchFamily="34" charset="-128"/>
                <a:cs typeface="Snell Roundhand Black" panose="02000603080000090004" charset="0"/>
              </a:rPr>
              <a:t>The Execuse Maker</a:t>
            </a:r>
            <a:endParaRPr lang="en-US" altLang="zh-CN" sz="1600" b="1" dirty="0">
              <a:solidFill>
                <a:srgbClr val="A25654"/>
              </a:solidFill>
              <a:effectLst/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  <a:p>
            <a:pPr lvl="0" algn="ctr"/>
            <a:r>
              <a:rPr lang="en-US" altLang="zh-CN" sz="1600" b="1" dirty="0">
                <a:solidFill>
                  <a:srgbClr val="A25654"/>
                </a:solidFill>
                <a:effectLst/>
                <a:latin typeface="Snell Roundhand Black" panose="02000603080000090004" charset="0"/>
                <a:ea typeface="Yu Gothic UI Semibold" panose="020B0700000000000000" pitchFamily="34" charset="-128"/>
                <a:cs typeface="Snell Roundhand Black" panose="02000603080000090004" charset="0"/>
              </a:rPr>
              <a:t>Tge Pessimist</a:t>
            </a:r>
            <a:endParaRPr lang="en-US" altLang="zh-CN" sz="1600" b="1" dirty="0">
              <a:solidFill>
                <a:srgbClr val="A25654"/>
              </a:solidFill>
              <a:effectLst/>
              <a:latin typeface="Snell Roundhand Black" panose="02000603080000090004" charset="0"/>
              <a:ea typeface="Yu Gothic UI Semibold" panose="020B0700000000000000" pitchFamily="34" charset="-128"/>
              <a:cs typeface="Snell Roundhand Black" panose="020006030800000900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29907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0" y="0"/>
            <a:ext cx="5299075" cy="6858000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2792095" y="3908425"/>
            <a:ext cx="1383030" cy="684530"/>
          </a:xfrm>
          <a:custGeom>
            <a:avLst/>
            <a:gdLst>
              <a:gd name="connisteX0" fmla="*/ 274743 w 1382711"/>
              <a:gd name="connsiteY0" fmla="*/ 1905 h 684388"/>
              <a:gd name="connisteX1" fmla="*/ 192193 w 1382711"/>
              <a:gd name="connsiteY1" fmla="*/ 25400 h 684388"/>
              <a:gd name="connisteX2" fmla="*/ 121708 w 1382711"/>
              <a:gd name="connsiteY2" fmla="*/ 60325 h 684388"/>
              <a:gd name="connisteX3" fmla="*/ 51223 w 1382711"/>
              <a:gd name="connsiteY3" fmla="*/ 119380 h 684388"/>
              <a:gd name="connisteX4" fmla="*/ 4233 w 1382711"/>
              <a:gd name="connsiteY4" fmla="*/ 201295 h 684388"/>
              <a:gd name="connisteX5" fmla="*/ 4233 w 1382711"/>
              <a:gd name="connsiteY5" fmla="*/ 271780 h 684388"/>
              <a:gd name="connisteX6" fmla="*/ 4233 w 1382711"/>
              <a:gd name="connsiteY6" fmla="*/ 342265 h 684388"/>
              <a:gd name="connisteX7" fmla="*/ 27728 w 1382711"/>
              <a:gd name="connsiteY7" fmla="*/ 424815 h 684388"/>
              <a:gd name="connisteX8" fmla="*/ 98213 w 1382711"/>
              <a:gd name="connsiteY8" fmla="*/ 495300 h 684388"/>
              <a:gd name="connisteX9" fmla="*/ 168698 w 1382711"/>
              <a:gd name="connsiteY9" fmla="*/ 565785 h 684388"/>
              <a:gd name="connisteX10" fmla="*/ 239183 w 1382711"/>
              <a:gd name="connsiteY10" fmla="*/ 600710 h 684388"/>
              <a:gd name="connisteX11" fmla="*/ 309668 w 1382711"/>
              <a:gd name="connsiteY11" fmla="*/ 647700 h 684388"/>
              <a:gd name="connisteX12" fmla="*/ 380153 w 1382711"/>
              <a:gd name="connsiteY12" fmla="*/ 671195 h 684388"/>
              <a:gd name="connisteX13" fmla="*/ 450638 w 1382711"/>
              <a:gd name="connsiteY13" fmla="*/ 683260 h 684388"/>
              <a:gd name="connisteX14" fmla="*/ 533188 w 1382711"/>
              <a:gd name="connsiteY14" fmla="*/ 683260 h 684388"/>
              <a:gd name="connisteX15" fmla="*/ 615103 w 1382711"/>
              <a:gd name="connsiteY15" fmla="*/ 683260 h 684388"/>
              <a:gd name="connisteX16" fmla="*/ 697653 w 1382711"/>
              <a:gd name="connsiteY16" fmla="*/ 671195 h 684388"/>
              <a:gd name="connisteX17" fmla="*/ 768138 w 1382711"/>
              <a:gd name="connsiteY17" fmla="*/ 659765 h 684388"/>
              <a:gd name="connisteX18" fmla="*/ 850053 w 1382711"/>
              <a:gd name="connsiteY18" fmla="*/ 647700 h 684388"/>
              <a:gd name="connisteX19" fmla="*/ 920538 w 1382711"/>
              <a:gd name="connsiteY19" fmla="*/ 636270 h 684388"/>
              <a:gd name="connisteX20" fmla="*/ 991023 w 1382711"/>
              <a:gd name="connsiteY20" fmla="*/ 624205 h 684388"/>
              <a:gd name="connisteX21" fmla="*/ 1108498 w 1382711"/>
              <a:gd name="connsiteY21" fmla="*/ 612775 h 684388"/>
              <a:gd name="connisteX22" fmla="*/ 1178983 w 1382711"/>
              <a:gd name="connsiteY22" fmla="*/ 589280 h 684388"/>
              <a:gd name="connisteX23" fmla="*/ 1249468 w 1382711"/>
              <a:gd name="connsiteY23" fmla="*/ 565785 h 684388"/>
              <a:gd name="connisteX24" fmla="*/ 1319953 w 1382711"/>
              <a:gd name="connsiteY24" fmla="*/ 506730 h 684388"/>
              <a:gd name="connisteX25" fmla="*/ 1354878 w 1382711"/>
              <a:gd name="connsiteY25" fmla="*/ 424815 h 684388"/>
              <a:gd name="connisteX26" fmla="*/ 1378373 w 1382711"/>
              <a:gd name="connsiteY26" fmla="*/ 330835 h 684388"/>
              <a:gd name="connisteX27" fmla="*/ 1378373 w 1382711"/>
              <a:gd name="connsiteY27" fmla="*/ 236855 h 684388"/>
              <a:gd name="connisteX28" fmla="*/ 1343448 w 1382711"/>
              <a:gd name="connsiteY28" fmla="*/ 130810 h 684388"/>
              <a:gd name="connisteX29" fmla="*/ 1272963 w 1382711"/>
              <a:gd name="connsiteY29" fmla="*/ 83820 h 684388"/>
              <a:gd name="connisteX30" fmla="*/ 1202478 w 1382711"/>
              <a:gd name="connsiteY30" fmla="*/ 48895 h 684388"/>
              <a:gd name="connisteX31" fmla="*/ 1131993 w 1382711"/>
              <a:gd name="connsiteY31" fmla="*/ 25400 h 684388"/>
              <a:gd name="connisteX32" fmla="*/ 1049443 w 1382711"/>
              <a:gd name="connsiteY32" fmla="*/ 13335 h 684388"/>
              <a:gd name="connisteX33" fmla="*/ 956098 w 1382711"/>
              <a:gd name="connsiteY33" fmla="*/ 1905 h 684388"/>
              <a:gd name="connisteX34" fmla="*/ 873548 w 1382711"/>
              <a:gd name="connsiteY34" fmla="*/ 1905 h 684388"/>
              <a:gd name="connisteX35" fmla="*/ 768138 w 1382711"/>
              <a:gd name="connsiteY35" fmla="*/ 13335 h 684388"/>
              <a:gd name="connisteX36" fmla="*/ 638598 w 1382711"/>
              <a:gd name="connsiteY36" fmla="*/ 13335 h 684388"/>
              <a:gd name="connisteX37" fmla="*/ 544618 w 1382711"/>
              <a:gd name="connsiteY37" fmla="*/ 13335 h 684388"/>
              <a:gd name="connisteX38" fmla="*/ 462703 w 1382711"/>
              <a:gd name="connsiteY38" fmla="*/ 13335 h 684388"/>
              <a:gd name="connisteX39" fmla="*/ 392218 w 1382711"/>
              <a:gd name="connsiteY39" fmla="*/ 25400 h 684388"/>
              <a:gd name="connisteX40" fmla="*/ 321733 w 1382711"/>
              <a:gd name="connsiteY40" fmla="*/ 25400 h 684388"/>
              <a:gd name="connisteX41" fmla="*/ 251248 w 1382711"/>
              <a:gd name="connsiteY41" fmla="*/ 25400 h 6843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</a:cxnLst>
            <a:rect l="l" t="t" r="r" b="b"/>
            <a:pathLst>
              <a:path w="1382711" h="684389">
                <a:moveTo>
                  <a:pt x="274743" y="1905"/>
                </a:moveTo>
                <a:cubicBezTo>
                  <a:pt x="259503" y="5715"/>
                  <a:pt x="222673" y="13970"/>
                  <a:pt x="192193" y="25400"/>
                </a:cubicBezTo>
                <a:cubicBezTo>
                  <a:pt x="161713" y="36830"/>
                  <a:pt x="149648" y="41275"/>
                  <a:pt x="121708" y="60325"/>
                </a:cubicBezTo>
                <a:cubicBezTo>
                  <a:pt x="93768" y="79375"/>
                  <a:pt x="74718" y="91440"/>
                  <a:pt x="51223" y="119380"/>
                </a:cubicBezTo>
                <a:cubicBezTo>
                  <a:pt x="27728" y="147320"/>
                  <a:pt x="13758" y="170815"/>
                  <a:pt x="4233" y="201295"/>
                </a:cubicBezTo>
                <a:cubicBezTo>
                  <a:pt x="-5292" y="231775"/>
                  <a:pt x="4233" y="243840"/>
                  <a:pt x="4233" y="271780"/>
                </a:cubicBezTo>
                <a:cubicBezTo>
                  <a:pt x="4233" y="299720"/>
                  <a:pt x="-212" y="311785"/>
                  <a:pt x="4233" y="342265"/>
                </a:cubicBezTo>
                <a:cubicBezTo>
                  <a:pt x="8678" y="372745"/>
                  <a:pt x="8678" y="394335"/>
                  <a:pt x="27728" y="424815"/>
                </a:cubicBezTo>
                <a:cubicBezTo>
                  <a:pt x="46778" y="455295"/>
                  <a:pt x="70273" y="467360"/>
                  <a:pt x="98213" y="495300"/>
                </a:cubicBezTo>
                <a:cubicBezTo>
                  <a:pt x="126153" y="523240"/>
                  <a:pt x="140758" y="544830"/>
                  <a:pt x="168698" y="565785"/>
                </a:cubicBezTo>
                <a:cubicBezTo>
                  <a:pt x="196638" y="586740"/>
                  <a:pt x="211243" y="584200"/>
                  <a:pt x="239183" y="600710"/>
                </a:cubicBezTo>
                <a:cubicBezTo>
                  <a:pt x="267123" y="617220"/>
                  <a:pt x="281728" y="633730"/>
                  <a:pt x="309668" y="647700"/>
                </a:cubicBezTo>
                <a:cubicBezTo>
                  <a:pt x="337608" y="661670"/>
                  <a:pt x="352213" y="664210"/>
                  <a:pt x="380153" y="671195"/>
                </a:cubicBezTo>
                <a:cubicBezTo>
                  <a:pt x="408093" y="678180"/>
                  <a:pt x="420158" y="680720"/>
                  <a:pt x="450638" y="683260"/>
                </a:cubicBezTo>
                <a:cubicBezTo>
                  <a:pt x="481118" y="685800"/>
                  <a:pt x="500168" y="683260"/>
                  <a:pt x="533188" y="683260"/>
                </a:cubicBezTo>
                <a:cubicBezTo>
                  <a:pt x="566208" y="683260"/>
                  <a:pt x="582083" y="685800"/>
                  <a:pt x="615103" y="683260"/>
                </a:cubicBezTo>
                <a:cubicBezTo>
                  <a:pt x="648123" y="680720"/>
                  <a:pt x="667173" y="675640"/>
                  <a:pt x="697653" y="671195"/>
                </a:cubicBezTo>
                <a:cubicBezTo>
                  <a:pt x="728133" y="666750"/>
                  <a:pt x="737658" y="664210"/>
                  <a:pt x="768138" y="659765"/>
                </a:cubicBezTo>
                <a:cubicBezTo>
                  <a:pt x="798618" y="655320"/>
                  <a:pt x="819573" y="652145"/>
                  <a:pt x="850053" y="647700"/>
                </a:cubicBezTo>
                <a:cubicBezTo>
                  <a:pt x="880533" y="643255"/>
                  <a:pt x="892598" y="640715"/>
                  <a:pt x="920538" y="636270"/>
                </a:cubicBezTo>
                <a:cubicBezTo>
                  <a:pt x="948478" y="631825"/>
                  <a:pt x="953558" y="628650"/>
                  <a:pt x="991023" y="624205"/>
                </a:cubicBezTo>
                <a:cubicBezTo>
                  <a:pt x="1028488" y="619760"/>
                  <a:pt x="1071033" y="619760"/>
                  <a:pt x="1108498" y="612775"/>
                </a:cubicBezTo>
                <a:cubicBezTo>
                  <a:pt x="1145963" y="605790"/>
                  <a:pt x="1151043" y="598805"/>
                  <a:pt x="1178983" y="589280"/>
                </a:cubicBezTo>
                <a:cubicBezTo>
                  <a:pt x="1206923" y="579755"/>
                  <a:pt x="1221528" y="582295"/>
                  <a:pt x="1249468" y="565785"/>
                </a:cubicBezTo>
                <a:cubicBezTo>
                  <a:pt x="1277408" y="549275"/>
                  <a:pt x="1298998" y="534670"/>
                  <a:pt x="1319953" y="506730"/>
                </a:cubicBezTo>
                <a:cubicBezTo>
                  <a:pt x="1340908" y="478790"/>
                  <a:pt x="1343448" y="459740"/>
                  <a:pt x="1354878" y="424815"/>
                </a:cubicBezTo>
                <a:cubicBezTo>
                  <a:pt x="1366308" y="389890"/>
                  <a:pt x="1373928" y="368300"/>
                  <a:pt x="1378373" y="330835"/>
                </a:cubicBezTo>
                <a:cubicBezTo>
                  <a:pt x="1382818" y="293370"/>
                  <a:pt x="1385358" y="276860"/>
                  <a:pt x="1378373" y="236855"/>
                </a:cubicBezTo>
                <a:cubicBezTo>
                  <a:pt x="1371388" y="196850"/>
                  <a:pt x="1364403" y="161290"/>
                  <a:pt x="1343448" y="130810"/>
                </a:cubicBezTo>
                <a:cubicBezTo>
                  <a:pt x="1322493" y="100330"/>
                  <a:pt x="1300903" y="100330"/>
                  <a:pt x="1272963" y="83820"/>
                </a:cubicBezTo>
                <a:cubicBezTo>
                  <a:pt x="1245023" y="67310"/>
                  <a:pt x="1230418" y="60325"/>
                  <a:pt x="1202478" y="48895"/>
                </a:cubicBezTo>
                <a:cubicBezTo>
                  <a:pt x="1174538" y="37465"/>
                  <a:pt x="1162473" y="32385"/>
                  <a:pt x="1131993" y="25400"/>
                </a:cubicBezTo>
                <a:cubicBezTo>
                  <a:pt x="1101513" y="18415"/>
                  <a:pt x="1084368" y="17780"/>
                  <a:pt x="1049443" y="13335"/>
                </a:cubicBezTo>
                <a:cubicBezTo>
                  <a:pt x="1014518" y="8890"/>
                  <a:pt x="991023" y="4445"/>
                  <a:pt x="956098" y="1905"/>
                </a:cubicBezTo>
                <a:cubicBezTo>
                  <a:pt x="921173" y="-635"/>
                  <a:pt x="911013" y="-635"/>
                  <a:pt x="873548" y="1905"/>
                </a:cubicBezTo>
                <a:cubicBezTo>
                  <a:pt x="836083" y="4445"/>
                  <a:pt x="815128" y="10795"/>
                  <a:pt x="768138" y="13335"/>
                </a:cubicBezTo>
                <a:cubicBezTo>
                  <a:pt x="721148" y="15875"/>
                  <a:pt x="683048" y="13335"/>
                  <a:pt x="638598" y="13335"/>
                </a:cubicBezTo>
                <a:cubicBezTo>
                  <a:pt x="594148" y="13335"/>
                  <a:pt x="579543" y="13335"/>
                  <a:pt x="544618" y="13335"/>
                </a:cubicBezTo>
                <a:cubicBezTo>
                  <a:pt x="509693" y="13335"/>
                  <a:pt x="493183" y="10795"/>
                  <a:pt x="462703" y="13335"/>
                </a:cubicBezTo>
                <a:cubicBezTo>
                  <a:pt x="432223" y="15875"/>
                  <a:pt x="420158" y="22860"/>
                  <a:pt x="392218" y="25400"/>
                </a:cubicBezTo>
                <a:cubicBezTo>
                  <a:pt x="364278" y="27940"/>
                  <a:pt x="349673" y="25400"/>
                  <a:pt x="321733" y="25400"/>
                </a:cubicBezTo>
                <a:cubicBezTo>
                  <a:pt x="293793" y="25400"/>
                  <a:pt x="263948" y="25400"/>
                  <a:pt x="251248" y="2540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5925" y="210820"/>
            <a:ext cx="43357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一个真实测试案例</a:t>
            </a:r>
            <a:endParaRPr lang="zh-CN" altLang="en-US" sz="2800" b="1">
              <a:latin typeface="楷体" charset="0"/>
              <a:ea typeface="楷体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598756" y="4500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</a:t>
            </a:r>
            <a:endParaRPr lang="zh-CN" altLang="en-US" sz="32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01457" y="5713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21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分享会</a:t>
            </a:r>
            <a:endParaRPr lang="zh-CN" altLang="en-US" sz="400" dirty="0">
              <a:solidFill>
                <a:srgbClr val="2F2218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5738" y="109823"/>
            <a:ext cx="0" cy="461567"/>
          </a:xfrm>
          <a:prstGeom prst="line">
            <a:avLst/>
          </a:prstGeom>
          <a:ln w="25400">
            <a:solidFill>
              <a:srgbClr val="A00E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978620" y="629784"/>
            <a:ext cx="0" cy="310938"/>
          </a:xfrm>
          <a:prstGeom prst="line">
            <a:avLst/>
          </a:prstGeom>
          <a:ln w="25400">
            <a:solidFill>
              <a:srgbClr val="2F2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594267" y="571390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" dirty="0">
                <a:solidFill>
                  <a:srgbClr val="2F2218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READING SHARING</a:t>
            </a:r>
            <a:endParaRPr lang="zh-CN" altLang="en-US" sz="400" dirty="0">
              <a:solidFill>
                <a:srgbClr val="2F2218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8350" y="233375"/>
            <a:ext cx="1706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A00E3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拖延者</a:t>
            </a:r>
            <a:endParaRPr lang="zh-CN" altLang="en-US" sz="4000" dirty="0">
              <a:solidFill>
                <a:srgbClr val="A00E3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290" y="1047750"/>
            <a:ext cx="6256020" cy="1437005"/>
          </a:xfrm>
          <a:prstGeom prst="rect">
            <a:avLst/>
          </a:prstGeom>
          <a:solidFill>
            <a:srgbClr val="D1C0B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完美主义并不如想象的那样追求完美，它只是用拖延的方式来掩饰内心对失败的恐惧。</a:t>
            </a:r>
            <a:endParaRPr lang="zh-CN" altLang="en-US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  <a:p>
            <a:pPr algn="l"/>
            <a:r>
              <a:rPr lang="zh-CN" altLang="en-US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                                    — 丹</a:t>
            </a:r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·</a:t>
            </a:r>
            <a:r>
              <a:rPr lang="zh-CN" altLang="en-US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米勒</a:t>
            </a:r>
            <a:r>
              <a:rPr lang="en-US" altLang="zh-CN" sz="2400" b="1">
                <a:solidFill>
                  <a:schemeClr val="bg2">
                    <a:lumMod val="10000"/>
                  </a:schemeClr>
                </a:solidFill>
                <a:latin typeface="凌慧体-简" panose="03050602040302020204" charset="-122"/>
                <a:ea typeface="凌慧体-简" panose="03050602040302020204" charset="-122"/>
              </a:rPr>
              <a:t>(Dan Miller)</a:t>
            </a:r>
            <a:endParaRPr lang="en-US" altLang="zh-CN" sz="2400" b="1">
              <a:solidFill>
                <a:schemeClr val="bg2">
                  <a:lumMod val="10000"/>
                </a:schemeClr>
              </a:solidFill>
              <a:latin typeface="凌慧体-简" panose="03050602040302020204" charset="-122"/>
              <a:ea typeface="凌慧体-简" panose="03050602040302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88290" y="2844165"/>
            <a:ext cx="6256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latin typeface="楷体" charset="0"/>
                <a:ea typeface="楷体" charset="0"/>
              </a:rPr>
              <a:t>最害怕犯错，通常表现为完美主义或害怕立下承诺</a:t>
            </a:r>
            <a:endParaRPr lang="zh-CN" altLang="en-US" sz="2400">
              <a:latin typeface="楷体" charset="0"/>
              <a:ea typeface="楷体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86055" y="3599815"/>
            <a:ext cx="5310505" cy="3216275"/>
            <a:chOff x="293" y="5669"/>
            <a:chExt cx="8363" cy="5065"/>
          </a:xfrm>
        </p:grpSpPr>
        <p:pic>
          <p:nvPicPr>
            <p:cNvPr id="31" name="图片 30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93" y="5669"/>
              <a:ext cx="811" cy="1089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718" y="6228"/>
              <a:ext cx="7938" cy="4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习惯花费大量时间做计划和调研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倾向于关注细节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总觉得事情还没有“准备好”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喜欢研究，总感觉还有知识没学完（好）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工作中说“不”的次数过于频繁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你的内心常常阻止你放松自己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你很难给出一个任务完成的最后期限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一旦犯错，会感到沮丧或极度不安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讨厌和畏惧不确定性</a:t>
              </a: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387340" y="3599815"/>
            <a:ext cx="3510915" cy="1371600"/>
            <a:chOff x="9945" y="5669"/>
            <a:chExt cx="5529" cy="2160"/>
          </a:xfrm>
        </p:grpSpPr>
        <p:pic>
          <p:nvPicPr>
            <p:cNvPr id="35" name="图片 34" descr="2011256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945" y="5669"/>
              <a:ext cx="811" cy="1089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0336" y="6231"/>
              <a:ext cx="5138" cy="1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通常会创作出高质量作品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在工作中往往富有条理性</a:t>
              </a:r>
              <a:endParaRPr lang="zh-CN" altLang="en-US" sz="2000">
                <a:latin typeface="楷体" charset="0"/>
                <a:ea typeface="楷体" charset="0"/>
              </a:endParaRPr>
            </a:p>
            <a:p>
              <a:pPr marL="285750" indent="-285750" algn="l">
                <a:buFont typeface="Wingdings" panose="05000000000000000000" charset="0"/>
                <a:buChar char=""/>
              </a:pPr>
              <a:r>
                <a:rPr lang="zh-CN" altLang="en-US" sz="2000">
                  <a:latin typeface="楷体" charset="0"/>
                  <a:ea typeface="楷体" charset="0"/>
                </a:rPr>
                <a:t>及其重视细节</a:t>
              </a:r>
              <a:endParaRPr lang="zh-CN" altLang="en-US" sz="2000">
                <a:latin typeface="楷体" charset="0"/>
                <a:ea typeface="楷体" charset="0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6917690" y="1061720"/>
            <a:ext cx="5107305" cy="1437005"/>
          </a:xfrm>
          <a:prstGeom prst="roundRect">
            <a:avLst/>
          </a:prstGeom>
          <a:solidFill>
            <a:srgbClr val="CCCCCC">
              <a:alpha val="55000"/>
            </a:srgbClr>
          </a:solidFill>
          <a:ln>
            <a:solidFill>
              <a:schemeClr val="accent1">
                <a:lumMod val="60000"/>
                <a:lumOff val="40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策略（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重塑观念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  <a:sym typeface="+mn-ea"/>
              </a:rPr>
              <a:t>、采取行动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楷体" charset="0"/>
                <a:ea typeface="楷体" charset="0"/>
              </a:rPr>
              <a:t>、寻找伙伴）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楷体" charset="0"/>
              <a:ea typeface="楷体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359650" y="1516380"/>
            <a:ext cx="38747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胸怀大志</a:t>
            </a:r>
            <a:r>
              <a:rPr lang="en-US" altLang="zh-CN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+</a:t>
            </a:r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人生没有对错只有经验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制定行动计划</a:t>
            </a:r>
            <a:r>
              <a:rPr lang="en-US" altLang="zh-CN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+</a:t>
            </a:r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保持自我激励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  <a:p>
            <a:r>
              <a:rPr lang="zh-CN" altLang="en-US" sz="2000" b="1">
                <a:latin typeface="Xingkai SC Bold" panose="02010800040101010101" charset="-122"/>
                <a:ea typeface="Xingkai SC Bold" panose="02010800040101010101" charset="-122"/>
                <a:cs typeface="Xingkai SC Bold" panose="02010800040101010101" charset="-122"/>
              </a:rPr>
              <a:t>问题：谁是最佳合作伙伴</a:t>
            </a:r>
            <a:endParaRPr lang="zh-CN" altLang="en-US" sz="2000" b="1">
              <a:latin typeface="Xingkai SC Bold" panose="02010800040101010101" charset="-122"/>
              <a:ea typeface="Xingkai SC Bold" panose="02010800040101010101" charset="-122"/>
              <a:cs typeface="Xingkai SC Bold" panose="0201080004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4324</Words>
  <Application>WPS 演示</Application>
  <PresentationFormat>宽屏</PresentationFormat>
  <Paragraphs>447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116" baseType="lpstr">
      <vt:lpstr>Arial</vt:lpstr>
      <vt:lpstr>方正书宋_GBK</vt:lpstr>
      <vt:lpstr>Wingdings</vt:lpstr>
      <vt:lpstr>黑体</vt:lpstr>
      <vt:lpstr>汉仪中黑KW</vt:lpstr>
      <vt:lpstr>Yu Gothic UI Semibold</vt:lpstr>
      <vt:lpstr>冬青黑体简体中文</vt:lpstr>
      <vt:lpstr>微软雅黑</vt:lpstr>
      <vt:lpstr>Microsoft YaHei Regular</vt:lpstr>
      <vt:lpstr>等线</vt:lpstr>
      <vt:lpstr>汉仪中等线KW</vt:lpstr>
      <vt:lpstr>汉仪旗黑</vt:lpstr>
      <vt:lpstr>宋体</vt:lpstr>
      <vt:lpstr>Arial Unicode MS</vt:lpstr>
      <vt:lpstr>等线 Light</vt:lpstr>
      <vt:lpstr>Calibri</vt:lpstr>
      <vt:lpstr>Helvetica Neue</vt:lpstr>
      <vt:lpstr>汉仪书宋二KW</vt:lpstr>
      <vt:lpstr>Calibri Light</vt:lpstr>
      <vt:lpstr>苹方-简</vt:lpstr>
      <vt:lpstr>Yu Gothic UI Semibold</vt:lpstr>
      <vt:lpstr>黑体</vt:lpstr>
      <vt:lpstr>Apple Chancery</vt:lpstr>
      <vt:lpstr>华文仿宋</vt:lpstr>
      <vt:lpstr>STHeiti Light</vt:lpstr>
      <vt:lpstr>Chalkboard Regular</vt:lpstr>
      <vt:lpstr>Bradley Hand</vt:lpstr>
      <vt:lpstr>华文楷体</vt:lpstr>
      <vt:lpstr>BM Yeonsung</vt:lpstr>
      <vt:lpstr>Bodoni Ornaments</vt:lpstr>
      <vt:lpstr>Brush Script MT</vt:lpstr>
      <vt:lpstr>Noteworthy Light</vt:lpstr>
      <vt:lpstr>Nanum Pen Script</vt:lpstr>
      <vt:lpstr>New Peninim MT Regular</vt:lpstr>
      <vt:lpstr>PT Sans Caption Regular</vt:lpstr>
      <vt:lpstr>PilGi</vt:lpstr>
      <vt:lpstr>Party LET</vt:lpstr>
      <vt:lpstr>Sathu</vt:lpstr>
      <vt:lpstr>Snell Roundhand Regular</vt:lpstr>
      <vt:lpstr>Skia</vt:lpstr>
      <vt:lpstr>Skia Regular</vt:lpstr>
      <vt:lpstr>Snell Roundhand Bold</vt:lpstr>
      <vt:lpstr>Snell Roundhand Black</vt:lpstr>
      <vt:lpstr>標楷體</vt:lpstr>
      <vt:lpstr>报隶-繁</vt:lpstr>
      <vt:lpstr>凌慧体-简</vt:lpstr>
      <vt:lpstr>Hiragino Sans CNS W3</vt:lpstr>
      <vt:lpstr>Xingkai SC Light</vt:lpstr>
      <vt:lpstr>Xingkai SC Bold</vt:lpstr>
      <vt:lpstr>PingFang TC Regular</vt:lpstr>
      <vt:lpstr>Xingkai TC Light</vt:lpstr>
      <vt:lpstr>Hiragino Sans GB W3</vt:lpstr>
      <vt:lpstr>楷体</vt:lpstr>
      <vt:lpstr>汉仪楷体KW</vt:lpstr>
      <vt:lpstr>Alibaba PuHuiTi Heavy</vt:lpstr>
      <vt:lpstr>Wingdings</vt:lpstr>
      <vt:lpstr>宋体-简</vt:lpstr>
      <vt:lpstr>HanziPen TC Regular</vt:lpstr>
      <vt:lpstr>HanziPen SC Regular</vt:lpstr>
      <vt:lpstr>HanziPen SC Bold</vt:lpstr>
      <vt:lpstr>PingFang HK Regular</vt:lpstr>
      <vt:lpstr>娃娃体-繁</vt:lpstr>
      <vt:lpstr>娃娃体-简</vt:lpstr>
      <vt:lpstr>魏碑-繁</vt:lpstr>
      <vt:lpstr>魏碑-简</vt:lpstr>
      <vt:lpstr>Academy Engraved LET</vt:lpstr>
      <vt:lpstr>Hiragino Sans W0</vt:lpstr>
      <vt:lpstr>ITF Devanagari Marathi Book</vt:lpstr>
      <vt:lpstr>Apple Braille Outline 6 Dot</vt:lpstr>
      <vt:lpstr>雅痞-简</vt:lpstr>
      <vt:lpstr>Hannotate SC Regular</vt:lpstr>
      <vt:lpstr>Hannotate TC Regular</vt:lpstr>
      <vt:lpstr>蘋果儷細宋</vt:lpstr>
      <vt:lpstr>PingFang SC Regular</vt:lpstr>
      <vt:lpstr>蘋果儷中黑</vt:lpstr>
      <vt:lpstr>Songti TC Regular</vt:lpstr>
      <vt:lpstr>Hiragino Sans GB W6</vt:lpstr>
      <vt:lpstr>Heiti SC Light</vt:lpstr>
      <vt:lpstr>华文宋体</vt:lpstr>
      <vt:lpstr>Lantinghei TC Extralight</vt:lpstr>
      <vt:lpstr>Kaiti SC Regular</vt:lpstr>
      <vt:lpstr>Lantinghei SC Extralight</vt:lpstr>
      <vt:lpstr>隶变-繁</vt:lpstr>
      <vt:lpstr>隶变-简</vt:lpstr>
      <vt:lpstr>儷宋 Pro</vt:lpstr>
      <vt:lpstr>儷黑 Pro</vt:lpstr>
      <vt:lpstr>凌慧体-繁</vt:lpstr>
      <vt:lpstr>PingFang HK Ultralight</vt:lpstr>
      <vt:lpstr>PingFang HK Thin</vt:lpstr>
      <vt:lpstr>PingFang HK Light</vt:lpstr>
      <vt:lpstr>PingFang HK Medium</vt:lpstr>
      <vt:lpstr>Hannotate SC Bold</vt:lpstr>
      <vt:lpstr>Songti SC Regular</vt:lpstr>
      <vt:lpstr>Kaiti TC Regular</vt:lpstr>
      <vt:lpstr>报隶-简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77148</dc:creator>
  <cp:lastModifiedBy>peng.huangp</cp:lastModifiedBy>
  <cp:revision>120</cp:revision>
  <dcterms:created xsi:type="dcterms:W3CDTF">2021-11-01T03:17:54Z</dcterms:created>
  <dcterms:modified xsi:type="dcterms:W3CDTF">2021-11-01T03:17:54Z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  <property fmtid="{D5CDD505-2E9C-101B-9397-08002B2CF9AE}" pid="3" name="KSOTemplateUUID">
    <vt:lpwstr>v1.0_mb_KPFOeBwYZemsC+IvXV8pow==</vt:lpwstr>
  </property>
</Properties>
</file>